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60" r:id="rId5"/>
    <p:sldId id="333" r:id="rId6"/>
    <p:sldId id="336" r:id="rId7"/>
    <p:sldId id="262" r:id="rId8"/>
    <p:sldId id="263" r:id="rId9"/>
    <p:sldId id="264" r:id="rId10"/>
    <p:sldId id="346" r:id="rId11"/>
    <p:sldId id="259" r:id="rId12"/>
    <p:sldId id="265" r:id="rId13"/>
    <p:sldId id="266" r:id="rId14"/>
    <p:sldId id="267" r:id="rId15"/>
    <p:sldId id="337" r:id="rId16"/>
    <p:sldId id="269" r:id="rId17"/>
    <p:sldId id="270" r:id="rId18"/>
    <p:sldId id="347" r:id="rId19"/>
    <p:sldId id="338" r:id="rId20"/>
    <p:sldId id="348" r:id="rId21"/>
    <p:sldId id="271" r:id="rId22"/>
    <p:sldId id="272" r:id="rId23"/>
    <p:sldId id="339" r:id="rId24"/>
    <p:sldId id="275" r:id="rId25"/>
    <p:sldId id="349" r:id="rId26"/>
    <p:sldId id="273" r:id="rId27"/>
    <p:sldId id="276" r:id="rId28"/>
    <p:sldId id="277" r:id="rId29"/>
    <p:sldId id="341" r:id="rId30"/>
    <p:sldId id="350" r:id="rId31"/>
    <p:sldId id="342" r:id="rId32"/>
    <p:sldId id="343" r:id="rId33"/>
    <p:sldId id="345" r:id="rId34"/>
    <p:sldId id="332" r:id="rId35"/>
    <p:sldId id="281" r:id="rId36"/>
    <p:sldId id="279" r:id="rId37"/>
    <p:sldId id="282" r:id="rId38"/>
    <p:sldId id="284" r:id="rId39"/>
    <p:sldId id="285" r:id="rId40"/>
    <p:sldId id="329"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737" autoAdjust="0"/>
  </p:normalViewPr>
  <p:slideViewPr>
    <p:cSldViewPr snapToGrid="0" snapToObjects="1">
      <p:cViewPr varScale="1">
        <p:scale>
          <a:sx n="79" d="100"/>
          <a:sy n="79" d="100"/>
        </p:scale>
        <p:origin x="17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737432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NURTURING</a:t>
            </a:r>
            <a:r>
              <a:rPr lang="en-US" baseline="0" dirty="0"/>
              <a:t> TRUST.  INSPIRING CONFIDENCE.  STRENGHENING  CREDIBILITY. WHEN DS RYAN CARDINAL AND I DISCUSSED SEVERAL POSSIBLE THEMES TO ADDRESS IN THIS LEADERSHIP SEMINAR ON “LEADING FOR TRANSFORMATION,”  I SUGGESTED WE FOCUS ON CHAPTER SIX AROUND THE THEME, “NURTURING THE TRUST OF THOSE WE LEAD,” HE IMMEDIATELY AND ENTHUSIASTICALLY  RESPONDED, “YES, WE NEED TO DISCUSS THIS THEME.” IF TIME PERMTTED, WE COULD TALK ABOUT “TRUSTING GOD.” SO VERY IMPORTANT. ALSO, WE COULD EXPLORE THE NEED AS LEADERS TO DEVELOP OUR TRUST IN </a:t>
            </a:r>
            <a:r>
              <a:rPr lang="en-US" i="1" baseline="0" dirty="0"/>
              <a:t>OTHERS</a:t>
            </a:r>
            <a:r>
              <a:rPr lang="en-US" baseline="0" dirty="0"/>
              <a:t>. BUT IS IS THIS THIRD COMPONANT OF TRUST, OF </a:t>
            </a:r>
            <a:r>
              <a:rPr lang="en-US" i="1" baseline="0" dirty="0"/>
              <a:t>“NURTURING THE TRUST OF THOSE WE LEAD</a:t>
            </a:r>
            <a:r>
              <a:rPr lang="en-US" baseline="0" dirty="0"/>
              <a:t>” THAT SEEMS TO  BE LACKING IN OUR DISCUSSIONS.REFER MYANMAR PASTOR’S COMMENT.</a:t>
            </a:r>
            <a:endParaRPr lang="en-US" dirty="0"/>
          </a:p>
        </p:txBody>
      </p:sp>
    </p:spTree>
    <p:extLst>
      <p:ext uri="{BB962C8B-B14F-4D97-AF65-F5344CB8AC3E}">
        <p14:creationId xmlns:p14="http://schemas.microsoft.com/office/powerpoint/2010/main" val="397113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dirty="0"/>
              <a:t>Character or Reputation?</a:t>
            </a:r>
            <a:r>
              <a:rPr lang="en-US" baseline="0" dirty="0"/>
              <a:t> See text Chapter Three</a:t>
            </a:r>
            <a:endParaRPr lang="en-US" dirty="0"/>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PERHAPS A BRIEF “SELF EVALUATION” WILL HELP US REFLECT ON “INTEGRITY AND CONSISTENCY” in everyday life and work..</a:t>
            </a:r>
            <a:r>
              <a:rPr lang="en-US" dirty="0"/>
              <a:t>      </a:t>
            </a:r>
          </a:p>
          <a:p>
            <a:r>
              <a:rPr lang="en-US" dirty="0"/>
              <a:t>    IN</a:t>
            </a:r>
            <a:r>
              <a:rPr lang="en-US" baseline="0" dirty="0"/>
              <a:t> YOUR MIND OR ON A SHEET OF PAPER,  CHOOSE THE  WORD THAT CHARACTERIZES YOU AT YOUR BEST?  Next, IDENTIFY THE WORD THAT reflects  where you NEED TO GIVE MORE ATTENTION IN YOUR LIFE?</a:t>
            </a:r>
            <a:endParaRPr lang="en-US" dirty="0"/>
          </a:p>
        </p:txBody>
      </p:sp>
    </p:spTree>
    <p:extLst>
      <p:ext uri="{BB962C8B-B14F-4D97-AF65-F5344CB8AC3E}">
        <p14:creationId xmlns:p14="http://schemas.microsoft.com/office/powerpoint/2010/main" val="226361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i="1" dirty="0"/>
              <a:t>“Therefore each of you must put off falsehood and speak truthfully to his neighbor, for we are members of one body…Do not let any unwholesome talk come out of your mouths, but only what is helpful for building others up according to their needs, that it may benefit those who listen.” Ephesians 4: 25, 29</a:t>
            </a:r>
            <a:r>
              <a:rPr lang="en-US" dirty="0"/>
              <a:t> </a:t>
            </a:r>
          </a:p>
          <a:p>
            <a:pPr marL="0" marR="0" indent="0" algn="l" defTabSz="457200" eaLnBrk="1" fontAlgn="auto" latinLnBrk="0" hangingPunct="1">
              <a:lnSpc>
                <a:spcPct val="100000"/>
              </a:lnSpc>
              <a:spcBef>
                <a:spcPts val="0"/>
              </a:spcBef>
              <a:spcAft>
                <a:spcPts val="0"/>
              </a:spcAft>
              <a:buClrTx/>
              <a:buSzTx/>
              <a:buFontTx/>
              <a:buNone/>
              <a:tabLst/>
              <a:defRPr/>
            </a:pPr>
            <a:endParaRPr lang="en-US" sz="1200" b="1" dirty="0">
              <a:latin typeface="Helvetica Neue"/>
              <a:cs typeface="Helvetica Neue"/>
            </a:endParaRPr>
          </a:p>
          <a:p>
            <a:pPr marL="0" marR="0" indent="0" algn="l" defTabSz="457200" eaLnBrk="1" fontAlgn="auto" latinLnBrk="0" hangingPunct="1">
              <a:lnSpc>
                <a:spcPct val="100000"/>
              </a:lnSpc>
              <a:spcBef>
                <a:spcPts val="0"/>
              </a:spcBef>
              <a:spcAft>
                <a:spcPts val="0"/>
              </a:spcAft>
              <a:buClrTx/>
              <a:buSzTx/>
              <a:buFontTx/>
              <a:buNone/>
              <a:tabLst/>
              <a:defRPr/>
            </a:pPr>
            <a:r>
              <a:rPr lang="en-US" sz="1200" b="1" dirty="0">
                <a:latin typeface="Helvetica Neue"/>
                <a:cs typeface="Helvetica Neue"/>
              </a:rPr>
              <a:t>“What is the goal of my conversations with others with whom I live and work?” </a:t>
            </a:r>
          </a:p>
          <a:p>
            <a:endParaRPr lang="en-US" dirty="0"/>
          </a:p>
        </p:txBody>
      </p:sp>
    </p:spTree>
    <p:extLst>
      <p:ext uri="{BB962C8B-B14F-4D97-AF65-F5344CB8AC3E}">
        <p14:creationId xmlns:p14="http://schemas.microsoft.com/office/powerpoint/2010/main" val="101686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74878">
              <a:lnSpc>
                <a:spcPct val="72000"/>
              </a:lnSpc>
              <a:spcBef>
                <a:spcPts val="200"/>
              </a:spcBef>
              <a:buSzTx/>
              <a:buNone/>
              <a:defRPr sz="900"/>
            </a:pPr>
            <a:r>
              <a:rPr lang="en-US" b="1" dirty="0"/>
              <a:t>Back to Ephesians 4:29.</a:t>
            </a:r>
            <a:r>
              <a:rPr lang="en-US" b="1" baseline="0" dirty="0"/>
              <a:t> </a:t>
            </a:r>
            <a:r>
              <a:rPr lang="en-US" sz="1000" b="1" baseline="0" dirty="0"/>
              <a:t>Discuss </a:t>
            </a:r>
            <a:r>
              <a:rPr lang="en-US" sz="1600" b="1" dirty="0"/>
              <a:t>“Unfair Communication Techniques”</a:t>
            </a:r>
            <a:r>
              <a:rPr lang="en-US" sz="1100" b="1" dirty="0"/>
              <a:t> </a:t>
            </a:r>
            <a:r>
              <a:rPr lang="en-US" sz="1100" b="0" dirty="0"/>
              <a:t>(text)</a:t>
            </a:r>
            <a:r>
              <a:rPr lang="en-US" sz="1100" b="0" baseline="0" dirty="0"/>
              <a:t> from </a:t>
            </a:r>
            <a:r>
              <a:rPr lang="en-US" sz="900" dirty="0" err="1"/>
              <a:t>Wahlroos</a:t>
            </a:r>
            <a:r>
              <a:rPr lang="en-US" sz="900" dirty="0"/>
              <a:t>, Sven. </a:t>
            </a:r>
            <a:r>
              <a:rPr lang="en-US" sz="900" i="1" dirty="0"/>
              <a:t>Family Communication</a:t>
            </a:r>
            <a:r>
              <a:rPr lang="en-US" sz="900" dirty="0"/>
              <a:t>. McGraw-Hill/Contemporary Books, Revised edition, 1995.</a:t>
            </a:r>
            <a:r>
              <a:rPr lang="en-US" sz="900" baseline="0" dirty="0"/>
              <a:t>   </a:t>
            </a:r>
            <a:r>
              <a:rPr lang="en-US" dirty="0"/>
              <a:t>Silence, ignoring, sulking, pouting, cold shoulder treatment?</a:t>
            </a:r>
            <a:r>
              <a:rPr lang="en-US" baseline="0" dirty="0"/>
              <a:t>  	   </a:t>
            </a:r>
            <a:r>
              <a:rPr lang="en-US" dirty="0"/>
              <a:t> Sarcasm and ridicule? Unfavorable comparisons? Discussing</a:t>
            </a:r>
            <a:r>
              <a:rPr lang="en-US" baseline="0" dirty="0"/>
              <a:t> private conversations </a:t>
            </a:r>
            <a:r>
              <a:rPr lang="en-US" dirty="0"/>
              <a:t>in public? Blaming the person for something</a:t>
            </a:r>
            <a:r>
              <a:rPr lang="en-US" baseline="0" dirty="0"/>
              <a:t> </a:t>
            </a:r>
            <a:r>
              <a:rPr lang="en-US" dirty="0"/>
              <a:t> which he/she cannot help or cannot do anything about?</a:t>
            </a:r>
            <a:r>
              <a:rPr lang="en-US" sz="1200" b="1" dirty="0"/>
              <a:t>        Intimidating, yelling, exploding? Bragging? Nagging,  whining/crying?</a:t>
            </a:r>
          </a:p>
          <a:p>
            <a:endParaRPr lang="en-US" dirty="0"/>
          </a:p>
        </p:txBody>
      </p:sp>
    </p:spTree>
    <p:extLst>
      <p:ext uri="{BB962C8B-B14F-4D97-AF65-F5344CB8AC3E}">
        <p14:creationId xmlns:p14="http://schemas.microsoft.com/office/powerpoint/2010/main" val="113438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ASK QUESTION FOR GROUP DISCUSSON.</a:t>
            </a:r>
            <a:endParaRPr lang="en-US" dirty="0"/>
          </a:p>
        </p:txBody>
      </p:sp>
    </p:spTree>
    <p:extLst>
      <p:ext uri="{BB962C8B-B14F-4D97-AF65-F5344CB8AC3E}">
        <p14:creationId xmlns:p14="http://schemas.microsoft.com/office/powerpoint/2010/main" val="102814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“A gossip betrays a confidence but a trustworthy man keeps a secret</a:t>
            </a:r>
            <a:r>
              <a:rPr lang="en-US" sz="1200" dirty="0">
                <a:latin typeface="+mn-lt"/>
                <a:ea typeface="+mn-ea"/>
                <a:cs typeface="+mn-cs"/>
                <a:sym typeface="Helvetica"/>
              </a:rPr>
              <a:t>.” Proverbs 11:13</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Jesus: “Let your ‘yes’ be ‘yes’ and your ‘no, ‘no.’” Matthew 5:37</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Ephesians 4:15 “Instead,</a:t>
            </a:r>
            <a:r>
              <a:rPr lang="en-US" sz="1200" baseline="0" dirty="0">
                <a:latin typeface="+mn-lt"/>
                <a:ea typeface="+mn-ea"/>
                <a:cs typeface="+mn-cs"/>
                <a:sym typeface="Helvetica"/>
              </a:rPr>
              <a:t> speaking the truth in love, we will grow to become in every respect the mature body of Him who is the head, that is, Christ.”</a:t>
            </a:r>
            <a:endParaRPr lang="en-US" sz="1200" dirty="0">
              <a:latin typeface="+mn-lt"/>
              <a:ea typeface="+mn-ea"/>
              <a:cs typeface="+mn-cs"/>
              <a:sym typeface="Helvetica"/>
            </a:endParaRPr>
          </a:p>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“Do not let the sun go down on your anger. In your anger do not sin. Do not Satan get a foothold in your lives.”</a:t>
            </a:r>
            <a:r>
              <a:rPr lang="en-US" sz="1200" dirty="0">
                <a:latin typeface="+mn-lt"/>
                <a:ea typeface="+mn-ea"/>
                <a:cs typeface="+mn-cs"/>
                <a:sym typeface="Helvetica"/>
              </a:rPr>
              <a:t> Ephesians 4:26-27.</a:t>
            </a:r>
          </a:p>
          <a:p>
            <a:endParaRPr lang="en-US" dirty="0"/>
          </a:p>
        </p:txBody>
      </p:sp>
    </p:spTree>
    <p:extLst>
      <p:ext uri="{BB962C8B-B14F-4D97-AF65-F5344CB8AC3E}">
        <p14:creationId xmlns:p14="http://schemas.microsoft.com/office/powerpoint/2010/main" val="236876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a:t>
            </a:r>
            <a:r>
              <a:rPr lang="en-US" baseline="0" dirty="0"/>
              <a:t> from Ephesians regarding WHEN we are to engage in “courageous conversations?”</a:t>
            </a:r>
            <a:r>
              <a:rPr lang="en-US" dirty="0"/>
              <a:t>.</a:t>
            </a:r>
            <a:r>
              <a:rPr lang="en-US" baseline="0" dirty="0"/>
              <a:t> Remember Context of Ephesians 4:26-27: “ In your anger do not sin. Do not let the sun go down while you are still angry, and do not give the devil a foothold.” </a:t>
            </a:r>
            <a:r>
              <a:rPr lang="en-US" b="1" baseline="0" dirty="0"/>
              <a:t>Prior verse:: Verse 25: </a:t>
            </a:r>
            <a:r>
              <a:rPr lang="en-US" baseline="0" dirty="0"/>
              <a:t>“THEREFORE EACH OF YOU MUST </a:t>
            </a:r>
            <a:r>
              <a:rPr lang="en-US" b="1" i="1" baseline="0" dirty="0"/>
              <a:t>PUT OFF FALSEHOOD</a:t>
            </a:r>
            <a:r>
              <a:rPr lang="en-US" baseline="0" dirty="0"/>
              <a:t> AND </a:t>
            </a:r>
            <a:r>
              <a:rPr lang="en-US" b="1" i="1" baseline="0" dirty="0"/>
              <a:t>SPEAK TRUTHFULLY </a:t>
            </a:r>
            <a:r>
              <a:rPr lang="en-US" baseline="0" dirty="0"/>
              <a:t>TO YOUR NEIGHBOR, FOR WE ARE ALL </a:t>
            </a:r>
            <a:r>
              <a:rPr lang="en-US" b="1" i="1" baseline="0" dirty="0"/>
              <a:t>MEMBERS OF ONE BODY</a:t>
            </a:r>
            <a:r>
              <a:rPr lang="en-US" baseline="0" dirty="0"/>
              <a:t>.</a:t>
            </a:r>
            <a:r>
              <a:rPr lang="en-US" b="1" baseline="0" dirty="0"/>
              <a:t>”    FOLLOWING VERSES: VERSE: 28: </a:t>
            </a:r>
            <a:r>
              <a:rPr lang="en-US" baseline="0" dirty="0"/>
              <a:t>ANYONE WHO STEALS MUST STEAL NO LONGER</a:t>
            </a:r>
            <a:r>
              <a:rPr lang="mr-IN" baseline="0" dirty="0"/>
              <a:t>…</a:t>
            </a:r>
            <a:r>
              <a:rPr lang="en-US" baseline="0" dirty="0"/>
              <a:t>” VERSE 29: “DO NOT LET ANY UNWHOLESOME TALK COME OUT OF YOUR MOUTHS, BUT ONLY WHAT IS HELPFUL IN BUILSING OTHERS UP ACCORDING TO THEIR NEEDS, THAT IT MAY BENEFIT THOSE WHO </a:t>
            </a:r>
            <a:r>
              <a:rPr lang="en-US" baseline="0" dirty="0" err="1"/>
              <a:t>LISTEn</a:t>
            </a:r>
            <a:r>
              <a:rPr lang="en-US" baseline="0" dirty="0"/>
              <a:t>.”   Also: Ephesians 4: 1-3. Need for</a:t>
            </a:r>
            <a:r>
              <a:rPr lang="en-US" b="1" i="1" baseline="0" dirty="0"/>
              <a:t> reconciliation within the fellowship </a:t>
            </a:r>
            <a:r>
              <a:rPr lang="en-US" baseline="0" dirty="0"/>
              <a:t>before proclamation of the need outside the fellowship</a:t>
            </a:r>
            <a:endParaRPr lang="en-US" dirty="0"/>
          </a:p>
        </p:txBody>
      </p:sp>
    </p:spTree>
    <p:extLst>
      <p:ext uri="{BB962C8B-B14F-4D97-AF65-F5344CB8AC3E}">
        <p14:creationId xmlns:p14="http://schemas.microsoft.com/office/powerpoint/2010/main" val="3267771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Read the five insights.</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aseline="0" dirty="0"/>
              <a:t>AS WE LEAD OTHERS IN OUR COMMUNITIES OF FAITH AND MINISTRY ORGANIZATIONS, WHAT DOES OUR FAITH SAY ABOUT THE WAY WE LEAD? WHAT SHOULD BE THE DIFFERENCE IN THE WAY</a:t>
            </a:r>
            <a:r>
              <a:rPr lang="en-US" b="1" baseline="0" dirty="0"/>
              <a:t> WE </a:t>
            </a:r>
            <a:r>
              <a:rPr lang="en-US" baseline="0" dirty="0"/>
              <a:t>LEAD AS CHRISTIANS AND THE WAY NON-BELIEVERS LEAD </a:t>
            </a:r>
            <a:r>
              <a:rPr lang="en-US" b="1" baseline="0" dirty="0"/>
              <a:t>THEIR</a:t>
            </a:r>
            <a:r>
              <a:rPr lang="en-US" baseline="0" dirty="0"/>
              <a:t> ORGANIZATIONS? IN  THE EPILOGUE OF THE BOOK, LD! LF!  I MAKE THIS STATEMENT.    </a:t>
            </a:r>
            <a:r>
              <a:rPr lang="en-US" b="1" i="1" baseline="0" dirty="0"/>
              <a:t>READ SLIDE.  </a:t>
            </a:r>
            <a:endParaRPr lang="en-US" b="1" i="1" dirty="0"/>
          </a:p>
          <a:p>
            <a:endParaRPr lang="en-US" dirty="0"/>
          </a:p>
        </p:txBody>
      </p:sp>
    </p:spTree>
    <p:extLst>
      <p:ext uri="{BB962C8B-B14F-4D97-AF65-F5344CB8AC3E}">
        <p14:creationId xmlns:p14="http://schemas.microsoft.com/office/powerpoint/2010/main" val="2361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a:t>
            </a:r>
            <a:r>
              <a:rPr lang="en-US" b="1" baseline="0" dirty="0"/>
              <a:t> 4:1; 2-3; 3; 7;    * 12-13, 14-16*.  17ff;     *25; 26-17; 29; *30;  31-21.  **5:1-2</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PHILIPPIANS 2:3 “DO</a:t>
            </a:r>
            <a:r>
              <a:rPr lang="en-US" b="1" i="1" baseline="0" dirty="0"/>
              <a:t> NOTHING OUT OF SELFISH AMBITION OR VAIN CONCEIT. RATHER, IN HUMILITY VALUE OTHERS ABOVE YOURSELVES, NOT LOOKING TO YOUR OWN INTERESTS BUT EACH OF YOU TO THE INTERESTS OF OTHERS.”</a:t>
            </a:r>
            <a:r>
              <a:rPr lang="en-US" b="1" i="1" dirty="0"/>
              <a:t>               </a:t>
            </a:r>
            <a:r>
              <a:rPr lang="en-US" dirty="0"/>
              <a:t>“</a:t>
            </a:r>
          </a:p>
          <a:p>
            <a:pPr algn="l" defTabSz="388620">
              <a:lnSpc>
                <a:spcPct val="81000"/>
              </a:lnSpc>
              <a:spcBef>
                <a:spcPts val="500"/>
              </a:spcBef>
              <a:buFont typeface="Arial"/>
              <a:defRPr i="1">
                <a:latin typeface="+mj-lt"/>
                <a:ea typeface="+mj-ea"/>
                <a:cs typeface="+mj-cs"/>
                <a:sym typeface="Helvetica"/>
              </a:defRPr>
            </a:pPr>
            <a:r>
              <a:rPr lang="en-US" sz="1200" b="1" i="1" dirty="0">
                <a:latin typeface="+mn-lt"/>
                <a:ea typeface="+mn-ea"/>
                <a:cs typeface="+mn-cs"/>
                <a:sym typeface="Helvetica"/>
              </a:rPr>
              <a:t>COLOSSIANS 2:3 </a:t>
            </a:r>
            <a:r>
              <a:rPr lang="en-US" sz="1200" i="1" dirty="0">
                <a:latin typeface="+mn-lt"/>
                <a:ea typeface="+mn-ea"/>
                <a:cs typeface="+mn-cs"/>
                <a:sym typeface="Helvetica"/>
              </a:rPr>
              <a:t>WHATEVER YO DO, WORK AT IT WITH ALL YOUR HEART,</a:t>
            </a:r>
            <a:r>
              <a:rPr lang="en-US" sz="1200" i="1" baseline="0" dirty="0">
                <a:latin typeface="+mn-lt"/>
                <a:ea typeface="+mn-ea"/>
                <a:cs typeface="+mn-cs"/>
                <a:sym typeface="Helvetica"/>
              </a:rPr>
              <a:t> AS WORKING FOR THE LORD, NOT FOR MAN.”</a:t>
            </a:r>
          </a:p>
          <a:p>
            <a:pPr algn="l" defTabSz="388620">
              <a:lnSpc>
                <a:spcPct val="81000"/>
              </a:lnSpc>
              <a:spcBef>
                <a:spcPts val="500"/>
              </a:spcBef>
              <a:buFont typeface="Arial"/>
              <a:defRPr i="1">
                <a:latin typeface="+mj-lt"/>
                <a:ea typeface="+mj-ea"/>
                <a:cs typeface="+mj-cs"/>
                <a:sym typeface="Helvetica"/>
              </a:defRPr>
            </a:pPr>
            <a:r>
              <a:rPr lang="en-US" b="1" dirty="0"/>
              <a:t>PROVERBS 11:2 </a:t>
            </a:r>
            <a:r>
              <a:rPr lang="en-US" dirty="0"/>
              <a:t>‘WHEN PRIDE COMES, THEN</a:t>
            </a:r>
            <a:r>
              <a:rPr lang="en-US" baseline="0" dirty="0"/>
              <a:t> COMES DISGRACE, BUT WITH HUMILITY COMES WISDOM.’</a:t>
            </a:r>
            <a:r>
              <a:rPr lang="en-US" dirty="0"/>
              <a:t>         “</a:t>
            </a:r>
          </a:p>
        </p:txBody>
      </p:sp>
    </p:spTree>
    <p:extLst>
      <p:ext uri="{BB962C8B-B14F-4D97-AF65-F5344CB8AC3E}">
        <p14:creationId xmlns:p14="http://schemas.microsoft.com/office/powerpoint/2010/main" val="2470337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1200" dirty="0"/>
              <a:t>“Creditability”: a belief, a confidence (trust) that you will do what you say you will do.</a:t>
            </a:r>
          </a:p>
          <a:p>
            <a:pPr marL="0" marR="0" indent="0" algn="ctr" defTabSz="45720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eaLnBrk="1" fontAlgn="auto" latinLnBrk="0" hangingPunct="1">
              <a:lnSpc>
                <a:spcPct val="100000"/>
              </a:lnSpc>
              <a:spcBef>
                <a:spcPts val="0"/>
              </a:spcBef>
              <a:spcAft>
                <a:spcPts val="0"/>
              </a:spcAft>
              <a:buClrTx/>
              <a:buSzTx/>
              <a:buFontTx/>
              <a:buNone/>
              <a:tabLst/>
              <a:defRPr/>
            </a:pPr>
            <a:r>
              <a:rPr lang="en-US" sz="1200" dirty="0"/>
              <a:t>“</a:t>
            </a:r>
            <a:r>
              <a:rPr lang="en-US" sz="1200" b="1" dirty="0"/>
              <a:t>Credit-ability” “People are doing an analysis of our credibility all the time just as a bank might assess our credit worthiness. Indeed, credibility is the working capital of the leader. It is the account of credibility that the leader draws on to make possible creative change.”</a:t>
            </a:r>
            <a:r>
              <a:rPr lang="en-US" sz="1200" dirty="0"/>
              <a:t> James </a:t>
            </a:r>
            <a:r>
              <a:rPr lang="en-US" sz="1200" dirty="0" err="1"/>
              <a:t>Kouzes</a:t>
            </a:r>
            <a:r>
              <a:rPr lang="en-US" sz="1200" dirty="0"/>
              <a:t>.</a:t>
            </a:r>
            <a:r>
              <a:rPr lang="en-US" dirty="0"/>
              <a:t> (See LD! LF! Text, p.183.) </a:t>
            </a:r>
          </a:p>
          <a:p>
            <a:endParaRPr lang="en-US" dirty="0"/>
          </a:p>
        </p:txBody>
      </p:sp>
    </p:spTree>
    <p:extLst>
      <p:ext uri="{BB962C8B-B14F-4D97-AF65-F5344CB8AC3E}">
        <p14:creationId xmlns:p14="http://schemas.microsoft.com/office/powerpoint/2010/main" val="280865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eaLnBrk="1" fontAlgn="auto" latinLnBrk="0" hangingPunct="1">
              <a:lnSpc>
                <a:spcPct val="100000"/>
              </a:lnSpc>
              <a:spcBef>
                <a:spcPts val="0"/>
              </a:spcBef>
              <a:spcAft>
                <a:spcPts val="0"/>
              </a:spcAft>
              <a:buClrTx/>
              <a:buSzTx/>
              <a:buFontTx/>
              <a:buNone/>
              <a:tabLst/>
              <a:defRPr/>
            </a:pPr>
            <a:r>
              <a:rPr lang="en-US" sz="1800" b="1" dirty="0"/>
              <a:t>Trust occurs in and from relationships. </a:t>
            </a:r>
            <a:r>
              <a:rPr lang="en-US" sz="1600" b="1" dirty="0"/>
              <a:t>Integrity (consistency between words and deeds) is vital to building trust, and THEN competency (the ability to address the organization's needs) (BOTH)</a:t>
            </a:r>
            <a:r>
              <a:rPr lang="en-US" sz="1600" b="1" baseline="0" dirty="0"/>
              <a:t> are</a:t>
            </a:r>
            <a:r>
              <a:rPr lang="en-US" sz="1600" b="1" dirty="0"/>
              <a:t> necessary for building long-term trust.”</a:t>
            </a:r>
          </a:p>
          <a:p>
            <a:pPr marL="0" marR="0" indent="0" algn="l" defTabSz="457200" eaLnBrk="1" fontAlgn="auto" latinLnBrk="0" hangingPunct="1">
              <a:lnSpc>
                <a:spcPct val="100000"/>
              </a:lnSpc>
              <a:spcBef>
                <a:spcPts val="0"/>
              </a:spcBef>
              <a:spcAft>
                <a:spcPts val="0"/>
              </a:spcAft>
              <a:buClrTx/>
              <a:buSzTx/>
              <a:buFontTx/>
              <a:buNone/>
              <a:tabLst/>
              <a:defRPr/>
            </a:pPr>
            <a:r>
              <a:rPr lang="en-US" b="1" dirty="0"/>
              <a:t>Temptation:  A competent</a:t>
            </a:r>
            <a:r>
              <a:rPr lang="en-US" b="1" baseline="0" dirty="0"/>
              <a:t> person may be tempted to to be proud of what has been accomplished. Why biblical understanding of “humility” is important. </a:t>
            </a:r>
            <a:r>
              <a:rPr lang="en-US" b="1" dirty="0"/>
              <a:t> </a:t>
            </a:r>
          </a:p>
        </p:txBody>
      </p:sp>
    </p:spTree>
    <p:extLst>
      <p:ext uri="{BB962C8B-B14F-4D97-AF65-F5344CB8AC3E}">
        <p14:creationId xmlns:p14="http://schemas.microsoft.com/office/powerpoint/2010/main" val="280865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mn-ea"/>
                <a:cs typeface="+mn-cs"/>
                <a:sym typeface="Calibri"/>
              </a:rPr>
              <a:t>THE MOST IMPORTANT ATTRIBUTE</a:t>
            </a:r>
            <a:r>
              <a:rPr lang="en-US" sz="1200" b="0" baseline="0" dirty="0">
                <a:effectLst/>
                <a:latin typeface="+mn-lt"/>
                <a:ea typeface="+mn-ea"/>
                <a:cs typeface="+mn-cs"/>
                <a:sym typeface="Calibri"/>
              </a:rPr>
              <a:t> </a:t>
            </a:r>
            <a:r>
              <a:rPr lang="en-US" sz="1200" b="1" dirty="0">
                <a:effectLst/>
                <a:latin typeface="+mn-lt"/>
                <a:ea typeface="+mn-ea"/>
                <a:cs typeface="+mn-cs"/>
                <a:sym typeface="Calibri"/>
              </a:rPr>
              <a:t>OF A LEADER IS NOT KNOWLEDGE</a:t>
            </a:r>
            <a:r>
              <a:rPr lang="en-US" sz="1200" b="0" baseline="0" dirty="0">
                <a:effectLst/>
                <a:latin typeface="+mn-lt"/>
                <a:ea typeface="+mn-ea"/>
                <a:cs typeface="+mn-cs"/>
                <a:sym typeface="Calibri"/>
              </a:rPr>
              <a:t> </a:t>
            </a:r>
            <a:r>
              <a:rPr lang="en-US" sz="1200" b="1" dirty="0">
                <a:effectLst/>
                <a:latin typeface="+mn-lt"/>
                <a:ea typeface="+mn-ea"/>
                <a:cs typeface="+mn-cs"/>
                <a:sym typeface="Calibri"/>
              </a:rPr>
              <a:t>OR TECHNIQUE BUT WHAT THE</a:t>
            </a:r>
            <a:r>
              <a:rPr lang="en-US" sz="1200" b="0" baseline="0" dirty="0">
                <a:effectLst/>
                <a:latin typeface="+mn-lt"/>
                <a:ea typeface="+mn-ea"/>
                <a:cs typeface="+mn-cs"/>
                <a:sym typeface="Calibri"/>
              </a:rPr>
              <a:t> </a:t>
            </a:r>
            <a:r>
              <a:rPr lang="en-US" sz="1200" b="1" dirty="0">
                <a:effectLst/>
                <a:latin typeface="+mn-lt"/>
                <a:ea typeface="+mn-ea"/>
                <a:cs typeface="+mn-cs"/>
                <a:sym typeface="Calibri"/>
              </a:rPr>
              <a:t>LEADER BRINGS IN HIS/HER</a:t>
            </a:r>
            <a:endParaRPr lang="en-US" sz="1200" dirty="0">
              <a:effectLst/>
              <a:latin typeface="+mn-lt"/>
              <a:ea typeface="+mn-ea"/>
              <a:cs typeface="+mn-cs"/>
              <a:sym typeface="Calibri"/>
            </a:endParaRPr>
          </a:p>
          <a:p>
            <a:r>
              <a:rPr lang="en-US" sz="1200" b="1" dirty="0">
                <a:effectLst/>
                <a:latin typeface="+mn-lt"/>
                <a:ea typeface="+mn-ea"/>
                <a:cs typeface="+mn-cs"/>
                <a:sym typeface="Calibri"/>
              </a:rPr>
              <a:t> PRESENCE.</a:t>
            </a:r>
            <a:r>
              <a:rPr lang="en-US" sz="1200" b="0" baseline="0" dirty="0">
                <a:effectLst/>
                <a:latin typeface="+mn-lt"/>
                <a:ea typeface="+mn-ea"/>
                <a:cs typeface="+mn-cs"/>
                <a:sym typeface="Calibri"/>
              </a:rPr>
              <a:t> </a:t>
            </a:r>
            <a:r>
              <a:rPr lang="en-US" sz="1200" b="1" dirty="0">
                <a:effectLst/>
                <a:latin typeface="+mn-lt"/>
                <a:ea typeface="+mn-ea"/>
                <a:cs typeface="+mn-cs"/>
                <a:sym typeface="Calibri"/>
              </a:rPr>
              <a:t>AND THE PRESENCE HE/SHE NEEDS IS</a:t>
            </a:r>
            <a:r>
              <a:rPr lang="en-US" sz="1200" b="0" baseline="0" dirty="0">
                <a:effectLst/>
                <a:latin typeface="+mn-lt"/>
                <a:ea typeface="+mn-ea"/>
                <a:cs typeface="+mn-cs"/>
                <a:sym typeface="Calibri"/>
              </a:rPr>
              <a:t> </a:t>
            </a:r>
            <a:r>
              <a:rPr lang="en-US" sz="1200" b="1" dirty="0">
                <a:effectLst/>
                <a:latin typeface="+mn-lt"/>
                <a:ea typeface="+mn-ea"/>
                <a:cs typeface="+mn-cs"/>
                <a:sym typeface="Calibri"/>
              </a:rPr>
              <a:t>A NON-ANXIOUS PRESENCE.” Edwin Friedman Foundation </a:t>
            </a:r>
            <a:r>
              <a:rPr lang="en-US" sz="1200" b="1" i="1" dirty="0">
                <a:effectLst/>
                <a:latin typeface="+mn-lt"/>
                <a:ea typeface="+mn-ea"/>
                <a:cs typeface="+mn-cs"/>
                <a:sym typeface="Calibri"/>
              </a:rPr>
              <a:t>LEADERSHIP IN THE AGE OF THE QUICK FIX: A FAILURE OF NERVES</a:t>
            </a:r>
            <a:endParaRPr lang="en-US" sz="1200" i="1" dirty="0">
              <a:effectLst/>
              <a:latin typeface="+mn-lt"/>
              <a:ea typeface="+mn-ea"/>
              <a:cs typeface="+mn-cs"/>
              <a:sym typeface="Calibri"/>
            </a:endParaRPr>
          </a:p>
          <a:p>
            <a:r>
              <a:rPr lang="en-US" sz="1200" b="1" dirty="0">
                <a:effectLst/>
                <a:latin typeface="+mn-lt"/>
                <a:ea typeface="+mn-ea"/>
                <a:cs typeface="+mn-cs"/>
                <a:sym typeface="Calibri"/>
              </a:rPr>
              <a:t> Philippians 4:5-6 “</a:t>
            </a:r>
            <a:r>
              <a:rPr lang="en-US" sz="1200" b="1" i="1" dirty="0">
                <a:effectLst/>
                <a:latin typeface="+mn-lt"/>
                <a:ea typeface="+mn-ea"/>
                <a:cs typeface="+mn-cs"/>
                <a:sym typeface="Calibri"/>
              </a:rPr>
              <a:t>Let your gentleness be known to all.</a:t>
            </a:r>
            <a:r>
              <a:rPr lang="en-US" sz="1200" b="1" i="1" baseline="0" dirty="0">
                <a:effectLst/>
                <a:latin typeface="+mn-lt"/>
                <a:ea typeface="+mn-ea"/>
                <a:cs typeface="+mn-cs"/>
                <a:sym typeface="Calibri"/>
              </a:rPr>
              <a:t> The Lord is near. Do not  be anxious about anything, but in everything, by prayer and petition, with thanksgiving, present your requests to God.”</a:t>
            </a:r>
            <a:endParaRPr lang="en-US" sz="1200" b="1" i="1" dirty="0">
              <a:effectLst/>
              <a:latin typeface="+mn-lt"/>
              <a:ea typeface="+mn-ea"/>
              <a:cs typeface="+mn-cs"/>
              <a:sym typeface="Calibri"/>
            </a:endParaRPr>
          </a:p>
          <a:p>
            <a:r>
              <a:rPr lang="en-US" sz="1200" b="1" dirty="0">
                <a:effectLst/>
                <a:latin typeface="+mn-lt"/>
                <a:ea typeface="+mn-ea"/>
                <a:cs typeface="+mn-cs"/>
                <a:sym typeface="Calibri"/>
              </a:rPr>
              <a:t> I Thessalonians 2:6-8: “</a:t>
            </a:r>
            <a:r>
              <a:rPr lang="en-US" sz="1200" b="1" i="1" dirty="0">
                <a:effectLst/>
                <a:latin typeface="+mn-lt"/>
                <a:ea typeface="+mn-ea"/>
                <a:cs typeface="+mn-cs"/>
                <a:sym typeface="Calibri"/>
              </a:rPr>
              <a:t>We were not looking for praise from people</a:t>
            </a:r>
            <a:r>
              <a:rPr lang="mr-IN" sz="1200" b="1" i="1" dirty="0">
                <a:effectLst/>
                <a:latin typeface="+mn-lt"/>
                <a:ea typeface="+mn-ea"/>
                <a:cs typeface="+mn-cs"/>
                <a:sym typeface="Calibri"/>
              </a:rPr>
              <a:t>…</a:t>
            </a:r>
            <a:r>
              <a:rPr lang="en-US" sz="1200" b="1" i="1" dirty="0">
                <a:effectLst/>
                <a:latin typeface="+mn-lt"/>
                <a:ea typeface="+mn-ea"/>
                <a:cs typeface="+mn-cs"/>
                <a:sym typeface="Calibri"/>
              </a:rPr>
              <a:t>even though as apostles of Christ we could have asserted our authority. Instead, we were like young children among you. Just as a nursing mother cares for her</a:t>
            </a:r>
            <a:r>
              <a:rPr lang="en-US" sz="1200" b="1" i="1" baseline="0" dirty="0">
                <a:effectLst/>
                <a:latin typeface="+mn-lt"/>
                <a:ea typeface="+mn-ea"/>
                <a:cs typeface="+mn-cs"/>
                <a:sym typeface="Calibri"/>
              </a:rPr>
              <a:t> children, so we cared for you. Because we loved you so much, we were delighted to share with you not only the gospel of God but our lives as well.”</a:t>
            </a:r>
            <a:endParaRPr lang="en-US" sz="1200" i="1" dirty="0">
              <a:effectLst/>
              <a:latin typeface="+mn-lt"/>
              <a:ea typeface="+mn-ea"/>
              <a:cs typeface="+mn-cs"/>
              <a:sym typeface="Calibri"/>
            </a:endParaRPr>
          </a:p>
          <a:p>
            <a:r>
              <a:rPr lang="en-US" sz="1200" dirty="0">
                <a:effectLst/>
                <a:latin typeface="+mn-lt"/>
                <a:ea typeface="+mn-ea"/>
                <a:cs typeface="+mn-cs"/>
                <a:sym typeface="Calibri"/>
              </a:rPr>
              <a:t> </a:t>
            </a:r>
          </a:p>
          <a:p>
            <a:endParaRPr lang="en-US" dirty="0"/>
          </a:p>
        </p:txBody>
      </p:sp>
    </p:spTree>
    <p:extLst>
      <p:ext uri="{BB962C8B-B14F-4D97-AF65-F5344CB8AC3E}">
        <p14:creationId xmlns:p14="http://schemas.microsoft.com/office/powerpoint/2010/main" val="1263728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dirty="0"/>
              <a:t> </a:t>
            </a:r>
            <a:r>
              <a:rPr lang="en-US" sz="1200" b="1" i="1" dirty="0"/>
              <a:t>The Age of the Quick Fix: A Failure of Nerves.</a:t>
            </a:r>
            <a:r>
              <a:rPr lang="en-US" dirty="0"/>
              <a:t>  </a:t>
            </a:r>
            <a:r>
              <a:rPr lang="en-US" sz="1200" dirty="0"/>
              <a:t>Edwin Friedman. </a:t>
            </a:r>
            <a:r>
              <a:rPr lang="en-US" sz="1200" b="1" i="1" dirty="0"/>
              <a:t>“Let Your Life Speak”  We lead by being. A Spiritual Journey.   </a:t>
            </a:r>
          </a:p>
          <a:p>
            <a:pPr marL="0" marR="0" indent="0" algn="l" defTabSz="457200" eaLnBrk="1" fontAlgn="auto" latinLnBrk="0" hangingPunct="1">
              <a:lnSpc>
                <a:spcPct val="100000"/>
              </a:lnSpc>
              <a:spcBef>
                <a:spcPts val="0"/>
              </a:spcBef>
              <a:spcAft>
                <a:spcPts val="0"/>
              </a:spcAft>
              <a:buClrTx/>
              <a:buSzTx/>
              <a:buFontTx/>
              <a:buNone/>
              <a:tabLst/>
              <a:defRPr/>
            </a:pPr>
            <a:r>
              <a:rPr lang="en-US" sz="1200" dirty="0"/>
              <a:t> </a:t>
            </a:r>
            <a:r>
              <a:rPr lang="en-US" b="1" dirty="0"/>
              <a:t>Colossians 3:3 </a:t>
            </a:r>
            <a:r>
              <a:rPr lang="en-US" i="1" dirty="0"/>
              <a:t>‘SET YOUR MINDS ON THINGS ABOVE, NOT ON EARTHLY THINGS.” </a:t>
            </a:r>
            <a:r>
              <a:rPr lang="en-US" b="1" i="0" dirty="0"/>
              <a:t>3:12-15 </a:t>
            </a:r>
            <a:r>
              <a:rPr lang="en-US" i="1" dirty="0"/>
              <a:t>“THEREFORE, AS GOD’S CHOSEN</a:t>
            </a:r>
            <a:r>
              <a:rPr lang="en-US" i="1" baseline="0" dirty="0"/>
              <a:t> PEOPLE, HOLY AND DEARLY LOVED. C;OTHE YOURSELVES WITH COMPASSION, KINDNESS, HUMILITY, GENTLENESS AND PATIENCE. BEAR WITH EACH OTHER AND FORGIVE ONE ANOTHER IF ANY OF YOU HAVE A GRIEVANCE AGAINST SOMEONE. FORGIVE AS THE LORD FORGAVE YOU. AND OVER ALL THESE VIRTUES PUT ON LOVE, WHICH BINDS THEM ALL TOGETHER IN PERFECT UNITY.” LET THE PEACE OF CHRIST RULE IN YOUR HEARTS, SINCE AS MEMBERS OF ONE BODY YOU WERE CALL TO PEACE. AND BE THANKFUL.</a:t>
            </a:r>
            <a:r>
              <a:rPr lang="en-US" b="1" i="0" baseline="0" dirty="0"/>
              <a:t> 3:17</a:t>
            </a:r>
            <a:r>
              <a:rPr lang="en-US" i="1" baseline="0" dirty="0"/>
              <a:t>: AND WHATEVER YOU DO, WHETHER IN WORD OR DEED, DO ALL IN THE NAME OF THE LORD JESUS, GIVING THANKS TO GOD THE FATHER THROUGH HIM.</a:t>
            </a:r>
            <a:endParaRPr lang="en-US" i="1" dirty="0"/>
          </a:p>
        </p:txBody>
      </p:sp>
    </p:spTree>
    <p:extLst>
      <p:ext uri="{BB962C8B-B14F-4D97-AF65-F5344CB8AC3E}">
        <p14:creationId xmlns:p14="http://schemas.microsoft.com/office/powerpoint/2010/main" val="926371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CONCLUDE MY</a:t>
            </a:r>
            <a:r>
              <a:rPr lang="en-US" baseline="0" dirty="0"/>
              <a:t> WORDS OF THE EPILOGUE WITH THESE WORDS. READ SLIDE.  </a:t>
            </a:r>
            <a:r>
              <a:rPr lang="en-US" dirty="0"/>
              <a:t>THIS</a:t>
            </a:r>
            <a:r>
              <a:rPr lang="en-US" baseline="0" dirty="0"/>
              <a:t> SCRIPTURAL PASSAGE IS A KEY BIBLCAL  PASSAGE FOR LIVING AND LEADING, ESPECIALLY IN TIMES OF CONFLICT.</a:t>
            </a:r>
          </a:p>
          <a:p>
            <a:endParaRPr lang="en-US" dirty="0"/>
          </a:p>
        </p:txBody>
      </p:sp>
    </p:spTree>
    <p:extLst>
      <p:ext uri="{BB962C8B-B14F-4D97-AF65-F5344CB8AC3E}">
        <p14:creationId xmlns:p14="http://schemas.microsoft.com/office/powerpoint/2010/main" val="322064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b="1" dirty="0"/>
              <a:t>When we ask ourselves which persons in our lives mean the most to us, we often</a:t>
            </a:r>
            <a:r>
              <a:rPr lang="en-US" sz="1200" b="1" baseline="0" dirty="0"/>
              <a:t> find that those who, instead of giving advice, solutions, or cures, have chosen rather to share our pain and touch our wounds with a gentle and tender hand.</a:t>
            </a: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r>
              <a:rPr lang="en-US" sz="1200" b="1" dirty="0"/>
              <a:t> The friend who can be silent with us in a moment of despair or confusion, who can stay with us in an hour of grief and bereavement, who can tolerate not-knowing, not-curing, not-healing, and face with us the reality of our powerlessness, that is the friend who cares.</a:t>
            </a:r>
          </a:p>
          <a:p>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“GRACE TO YOU. GRACE TO YOU. GRACE TO DO THE WILL OF THE FATHER, GRACE, GRACE</a:t>
            </a:r>
            <a:r>
              <a:rPr lang="en-US" b="1" baseline="0" dirty="0"/>
              <a:t> TO YOU!”</a:t>
            </a:r>
          </a:p>
          <a:p>
            <a:r>
              <a:rPr lang="en-US" dirty="0"/>
              <a:t>The “evidence” of our leadership is in equipping and enabling others to see what they have not seen in themselves. To be compassionate is not, first of all,</a:t>
            </a:r>
          </a:p>
          <a:p>
            <a:r>
              <a:rPr lang="en-US" dirty="0"/>
              <a:t>something we do for others, but rather it is discovering with others their divinely given resources and inner qualities.</a:t>
            </a:r>
          </a:p>
          <a:p>
            <a:r>
              <a:rPr lang="en-US" dirty="0"/>
              <a:t> It is a way of being present with others and standing with them in their times of need. I am slowly coming to see that God wants us to be with others…not to prove that we are valuable to them.</a:t>
            </a:r>
          </a:p>
          <a:p>
            <a:endParaRPr lang="en-US" b="1" dirty="0"/>
          </a:p>
        </p:txBody>
      </p:sp>
    </p:spTree>
    <p:extLst>
      <p:ext uri="{BB962C8B-B14F-4D97-AF65-F5344CB8AC3E}">
        <p14:creationId xmlns:p14="http://schemas.microsoft.com/office/powerpoint/2010/main" val="282665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214884">
              <a:lnSpc>
                <a:spcPct val="110000"/>
              </a:lnSpc>
              <a:spcBef>
                <a:spcPts val="0"/>
              </a:spcBef>
              <a:buSzTx/>
              <a:buNone/>
              <a:defRPr sz="1410" b="1"/>
            </a:pPr>
            <a:r>
              <a:rPr lang="en-US" sz="1600" i="1" dirty="0"/>
              <a:t>Four Relational Questions to Ask and Answer</a:t>
            </a:r>
            <a:r>
              <a:rPr lang="en-US" sz="1600" i="1" baseline="0" dirty="0"/>
              <a:t> </a:t>
            </a:r>
            <a:r>
              <a:rPr lang="en-US" sz="1600" i="1" dirty="0"/>
              <a:t>As We Nurture the Trust of Those We Lead. </a:t>
            </a:r>
          </a:p>
          <a:p>
            <a:pPr marL="0" indent="0" algn="ctr" defTabSz="214884">
              <a:lnSpc>
                <a:spcPct val="110000"/>
              </a:lnSpc>
              <a:spcBef>
                <a:spcPts val="0"/>
              </a:spcBef>
              <a:buSzTx/>
              <a:buNone/>
              <a:defRPr sz="1410" b="1"/>
            </a:pPr>
            <a:endParaRPr lang="en-US" sz="1200" dirty="0"/>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#1 “How can </a:t>
            </a:r>
            <a:r>
              <a:rPr lang="en-US" sz="1200" i="1" dirty="0"/>
              <a:t>we live together </a:t>
            </a:r>
            <a:r>
              <a:rPr lang="en-US" sz="1200" dirty="0"/>
              <a:t>within this diverse Christian community in such way that </a:t>
            </a:r>
            <a:r>
              <a:rPr lang="en-US" sz="1200" i="1" dirty="0"/>
              <a:t>our relationships are redemptive and a witness to unbelievers </a:t>
            </a:r>
            <a:r>
              <a:rPr lang="en-US" sz="1200" dirty="0"/>
              <a:t>of the</a:t>
            </a:r>
            <a:r>
              <a:rPr lang="en-US" sz="1200" i="1" dirty="0"/>
              <a:t> reconciling </a:t>
            </a:r>
            <a:r>
              <a:rPr lang="en-US" sz="1200" dirty="0"/>
              <a:t>work of God in Christ?”</a:t>
            </a:r>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#2: “If, </a:t>
            </a:r>
            <a:r>
              <a:rPr lang="en-US" sz="1200" i="1" dirty="0"/>
              <a:t>‘in Christ, all things are made new</a:t>
            </a:r>
            <a:r>
              <a:rPr lang="en-US" sz="1200" dirty="0"/>
              <a:t>,’ then how does our relationship to Christ </a:t>
            </a:r>
            <a:r>
              <a:rPr lang="en-US" sz="1200" i="1" dirty="0"/>
              <a:t>convert or transform </a:t>
            </a:r>
            <a:r>
              <a:rPr lang="en-US" sz="1200" dirty="0"/>
              <a:t>the way we </a:t>
            </a:r>
            <a:r>
              <a:rPr lang="en-US" sz="1200" i="1" dirty="0"/>
              <a:t>live and lead </a:t>
            </a:r>
            <a:r>
              <a:rPr lang="en-US" sz="1200" dirty="0"/>
              <a:t>in a Christian community of faith?”</a:t>
            </a:r>
          </a:p>
          <a:p>
            <a:pPr marL="0" indent="0" defTabSz="214884">
              <a:lnSpc>
                <a:spcPct val="110000"/>
              </a:lnSpc>
              <a:spcBef>
                <a:spcPts val="0"/>
              </a:spcBef>
              <a:buSzTx/>
              <a:buNone/>
              <a:defRPr sz="1222" b="1">
                <a:latin typeface="Helvetica Neue"/>
                <a:ea typeface="Helvetica Neue"/>
                <a:cs typeface="Helvetica Neue"/>
                <a:sym typeface="Helvetica Neue"/>
              </a:defRPr>
            </a:pPr>
            <a:r>
              <a:rPr lang="en-US" sz="1200" dirty="0"/>
              <a:t>Question #3: “In conflict situations, </a:t>
            </a:r>
            <a:r>
              <a:rPr lang="en-US" sz="1200" i="1" dirty="0"/>
              <a:t>when good and godly people differ </a:t>
            </a:r>
            <a:r>
              <a:rPr lang="en-US" sz="1200" dirty="0"/>
              <a:t>and sometimes collide </a:t>
            </a:r>
            <a:r>
              <a:rPr lang="en-US" sz="1200" i="1" dirty="0"/>
              <a:t>over vision, values, and traditions, how can I lead in these situations</a:t>
            </a:r>
            <a:r>
              <a:rPr lang="en-US" sz="1200" dirty="0"/>
              <a:t>, really lead (and serve) with the </a:t>
            </a:r>
            <a:r>
              <a:rPr lang="en-US" sz="1200" i="1" dirty="0"/>
              <a:t>mind and spirit of Christ</a:t>
            </a:r>
            <a:r>
              <a:rPr lang="en-US" sz="1200" dirty="0"/>
              <a:t>?” </a:t>
            </a:r>
          </a:p>
          <a:p>
            <a:pPr marL="0" indent="0" algn="l" defTabSz="214884">
              <a:lnSpc>
                <a:spcPts val="2300"/>
              </a:lnSpc>
              <a:spcBef>
                <a:spcPts val="500"/>
              </a:spcBef>
              <a:buSzTx/>
              <a:buFontTx/>
              <a:buNone/>
              <a:defRPr sz="752" b="1">
                <a:latin typeface="Times New Roman"/>
                <a:ea typeface="Times New Roman"/>
                <a:cs typeface="Times New Roman"/>
                <a:sym typeface="Times New Roman"/>
              </a:defRPr>
            </a:pPr>
            <a:r>
              <a:rPr lang="en-US" sz="1200" dirty="0">
                <a:latin typeface="Helvetica Neue"/>
                <a:ea typeface="Helvetica Neue"/>
                <a:cs typeface="Helvetica Neue"/>
                <a:sym typeface="Helvetica Neue"/>
              </a:rPr>
              <a:t>Question #4: ”Do</a:t>
            </a:r>
            <a:r>
              <a:rPr lang="en-US" sz="1200" i="1" dirty="0">
                <a:latin typeface="Helvetica Neue"/>
                <a:ea typeface="Helvetica Neue"/>
                <a:cs typeface="Helvetica Neue"/>
                <a:sym typeface="Helvetica Neue"/>
              </a:rPr>
              <a:t> my words and actions as a Christian leader </a:t>
            </a:r>
            <a:r>
              <a:rPr lang="en-US" sz="1200" dirty="0">
                <a:latin typeface="Helvetica Neue"/>
                <a:ea typeface="Helvetica Neue"/>
                <a:cs typeface="Helvetica Neue"/>
                <a:sym typeface="Helvetica Neue"/>
              </a:rPr>
              <a:t>increase or decrease the  trust level in me of those whom I seek to lead? </a:t>
            </a:r>
            <a:endParaRPr lang="en-US" dirty="0"/>
          </a:p>
          <a:p>
            <a:endParaRPr lang="en-US" dirty="0"/>
          </a:p>
        </p:txBody>
      </p:sp>
    </p:spTree>
    <p:extLst>
      <p:ext uri="{BB962C8B-B14F-4D97-AF65-F5344CB8AC3E}">
        <p14:creationId xmlns:p14="http://schemas.microsoft.com/office/powerpoint/2010/main" val="949944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a:p>
          <a:p>
            <a:pPr marL="228600" indent="-228600">
              <a:buAutoNum type="arabicPeriod"/>
            </a:pPr>
            <a:r>
              <a:rPr lang="en-US" sz="1200" b="1" dirty="0"/>
              <a:t>How has growth in grace been evidenced in each of these five qualities? </a:t>
            </a:r>
          </a:p>
          <a:p>
            <a:pPr marL="228600" indent="-228600">
              <a:buAutoNum type="arabicPeriod" startAt="2"/>
            </a:pPr>
            <a:r>
              <a:rPr lang="en-US" sz="1200" b="1" dirty="0"/>
              <a:t>Which of these qualities are longing for both immediate and long term growth in grace?</a:t>
            </a:r>
          </a:p>
          <a:p>
            <a:pPr marL="0" indent="0">
              <a:buNone/>
            </a:pPr>
            <a:r>
              <a:rPr lang="en-US" sz="1200" b="1" dirty="0"/>
              <a:t>3. How is your testimony of faith enhanced by these qualities?</a:t>
            </a:r>
          </a:p>
          <a:p>
            <a:pPr marL="0" indent="0">
              <a:buNone/>
            </a:pPr>
            <a:r>
              <a:rPr lang="en-US" sz="1200" b="1" dirty="0"/>
              <a:t>4. Is the lack of expression of these qualities hindering your testimony of faith?</a:t>
            </a:r>
          </a:p>
          <a:p>
            <a:pPr marL="0" indent="0">
              <a:buNone/>
            </a:pPr>
            <a:r>
              <a:rPr lang="en-US" sz="1200" b="1" dirty="0"/>
              <a:t>5. Are any of these qualities evidenced inconsistently between the sacred and secular in your life?</a:t>
            </a:r>
          </a:p>
          <a:p>
            <a:pPr marL="0" indent="0">
              <a:buNone/>
            </a:pPr>
            <a:r>
              <a:rPr lang="en-US" sz="1200" b="1" dirty="0"/>
              <a:t> 6.  Which of these qualities are most affirmed  by the testimonies of those you lead?</a:t>
            </a:r>
          </a:p>
          <a:p>
            <a:endParaRPr lang="en-US" dirty="0"/>
          </a:p>
        </p:txBody>
      </p:sp>
    </p:spTree>
    <p:extLst>
      <p:ext uri="{BB962C8B-B14F-4D97-AF65-F5344CB8AC3E}">
        <p14:creationId xmlns:p14="http://schemas.microsoft.com/office/powerpoint/2010/main" val="4082310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2500" b="1"/>
            </a:lvl1pPr>
          </a:lstStyle>
          <a:p>
            <a:r>
              <a:t>AS CHRISTIAN LEADERS, “OUR TESTIMONY OF FAITH IN JESUS CHRIST MUST INCREASINGLY INFORM AND TRANSFORM THE WAY WE LEAD AND LIVE IN A FAITH COMMUNITY”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sz="1600" dirty="0"/>
              <a:t>We read and  hear these words often,</a:t>
            </a:r>
            <a:r>
              <a:rPr lang="en-US" sz="1600" baseline="0" dirty="0"/>
              <a:t> “Trust us” Trust is everything” However, </a:t>
            </a:r>
            <a:r>
              <a:rPr lang="en-US" sz="1600" dirty="0"/>
              <a:t>IN THE OLD TESTAMENT, KING SOLOMAN STATES THAT "Many people claim to be loyal, but it is hard to find a trustworthy person.” ASK QUESTIONS ABOVE.</a:t>
            </a:r>
            <a:endParaRPr lang="en-US" sz="1400" dirty="0"/>
          </a:p>
          <a:p>
            <a:r>
              <a:rPr lang="en-US" sz="1600" dirty="0"/>
              <a:t>Ask</a:t>
            </a:r>
            <a:r>
              <a:rPr lang="en-US" sz="1600" baseline="0" dirty="0"/>
              <a:t> last question </a:t>
            </a:r>
            <a:r>
              <a:rPr lang="en-US" sz="1600" dirty="0"/>
              <a:t>(ABOVE). GIVE AND ASK FOR PERSONAL ILLUSTRATIONS</a:t>
            </a:r>
            <a:r>
              <a:rPr lang="en-US" sz="1600" baseline="0" dirty="0"/>
              <a:t> OF WHEN A PERSON WE LEAD SAID TO US,</a:t>
            </a:r>
            <a:r>
              <a:rPr lang="en-US" sz="1600" i="1" baseline="0" dirty="0"/>
              <a:t> “I TRUST YOU DEEPLY.”  WHY </a:t>
            </a:r>
            <a:r>
              <a:rPr lang="en-US" sz="1600" baseline="0" dirty="0"/>
              <a:t>WOULD PEOPLE SAY THESE WORDS TO US?</a:t>
            </a:r>
          </a:p>
          <a:p>
            <a:endParaRPr lang="en-US" sz="1600" baseline="0" dirty="0"/>
          </a:p>
          <a:p>
            <a:endParaRPr lang="en-US" sz="1600" dirty="0"/>
          </a:p>
        </p:txBody>
      </p:sp>
    </p:spTree>
    <p:extLst>
      <p:ext uri="{BB962C8B-B14F-4D97-AF65-F5344CB8AC3E}">
        <p14:creationId xmlns:p14="http://schemas.microsoft.com/office/powerpoint/2010/main" val="324578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spcBef>
                <a:spcPts val="700"/>
              </a:spcBef>
              <a:buFont typeface="Arial"/>
              <a:defRPr sz="2800">
                <a:latin typeface="+mj-lt"/>
                <a:ea typeface="+mj-ea"/>
                <a:cs typeface="+mj-cs"/>
                <a:sym typeface="Helvetica"/>
              </a:defRPr>
            </a:pPr>
            <a:endParaRPr lang="en-US" sz="2000" dirty="0">
              <a:latin typeface="+mn-lt"/>
              <a:ea typeface="+mn-ea"/>
              <a:cs typeface="+mn-cs"/>
              <a:sym typeface="Helvetica"/>
            </a:endParaRPr>
          </a:p>
          <a:p>
            <a:pPr algn="ctr">
              <a:lnSpc>
                <a:spcPct val="80000"/>
              </a:lnSpc>
              <a:spcBef>
                <a:spcPts val="700"/>
              </a:spcBef>
              <a:buFont typeface="Arial"/>
              <a:defRPr sz="2500">
                <a:latin typeface="+mj-lt"/>
                <a:ea typeface="+mj-ea"/>
                <a:cs typeface="+mj-cs"/>
                <a:sym typeface="Helvetica"/>
              </a:defRPr>
            </a:pPr>
            <a:r>
              <a:rPr lang="en-US" sz="1200" b="1" dirty="0">
                <a:latin typeface="+mn-lt"/>
                <a:ea typeface="+mn-ea"/>
                <a:cs typeface="+mn-cs"/>
                <a:sym typeface="Helvetica"/>
              </a:rPr>
              <a:t>WE</a:t>
            </a:r>
            <a:r>
              <a:rPr lang="en-US" sz="1200" b="1" baseline="0" dirty="0">
                <a:latin typeface="+mn-lt"/>
                <a:ea typeface="+mn-ea"/>
                <a:cs typeface="+mn-cs"/>
                <a:sym typeface="Helvetica"/>
              </a:rPr>
              <a:t> NURTURE THE TRUST OF THOSE WE LEAD AS WE </a:t>
            </a:r>
            <a:r>
              <a:rPr lang="en-US" sz="1400" b="1" i="1" baseline="0" dirty="0">
                <a:latin typeface="+mn-lt"/>
                <a:ea typeface="+mn-ea"/>
                <a:cs typeface="+mn-cs"/>
                <a:sym typeface="Helvetica"/>
              </a:rPr>
              <a:t>INTENTONALLY</a:t>
            </a:r>
            <a:r>
              <a:rPr lang="en-US" sz="1200" b="1" baseline="0" dirty="0">
                <a:latin typeface="+mn-lt"/>
                <a:ea typeface="+mn-ea"/>
                <a:cs typeface="+mn-cs"/>
                <a:sym typeface="Helvetica"/>
              </a:rPr>
              <a:t> ANSWER THESE QUESTIONS. THESE QUESTONS FORM THE OUTLINE OF SOME </a:t>
            </a:r>
          </a:p>
          <a:p>
            <a:pPr algn="ctr">
              <a:lnSpc>
                <a:spcPct val="80000"/>
              </a:lnSpc>
              <a:spcBef>
                <a:spcPts val="700"/>
              </a:spcBef>
              <a:buFont typeface="Arial"/>
              <a:defRPr sz="2500">
                <a:latin typeface="+mj-lt"/>
                <a:ea typeface="+mj-ea"/>
                <a:cs typeface="+mj-cs"/>
                <a:sym typeface="Helvetica"/>
              </a:defRPr>
            </a:pPr>
            <a:r>
              <a:rPr lang="en-US" sz="1200" b="1" baseline="0" dirty="0">
                <a:latin typeface="+mn-lt"/>
                <a:ea typeface="+mn-ea"/>
                <a:cs typeface="+mn-cs"/>
                <a:sym typeface="Helvetica"/>
              </a:rPr>
              <a:t>SPIRIT-EMPOWERED, TRANSFOMATIVE QUALITIES OF A DECISIVE AND FAITHFUL LEADER! </a:t>
            </a:r>
            <a:endParaRPr lang="en-US" sz="1200" b="1" dirty="0">
              <a:latin typeface="+mn-lt"/>
              <a:ea typeface="+mn-ea"/>
              <a:cs typeface="+mn-cs"/>
              <a:sym typeface="Helvetica"/>
            </a:endParaRPr>
          </a:p>
          <a:p>
            <a:endParaRPr lang="en-US" dirty="0"/>
          </a:p>
        </p:txBody>
      </p:sp>
    </p:spTree>
    <p:extLst>
      <p:ext uri="{BB962C8B-B14F-4D97-AF65-F5344CB8AC3E}">
        <p14:creationId xmlns:p14="http://schemas.microsoft.com/office/powerpoint/2010/main" val="117965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THIS THEME IN</a:t>
            </a:r>
            <a:r>
              <a:rPr lang="en-US" baseline="0" dirty="0"/>
              <a:t> OUR SESSIONS TODAY. </a:t>
            </a:r>
            <a:r>
              <a:rPr lang="en-US" sz="1200" dirty="0">
                <a:effectLst/>
                <a:latin typeface="+mn-lt"/>
                <a:ea typeface="+mn-ea"/>
                <a:cs typeface="+mn-cs"/>
                <a:sym typeface="Calibri"/>
              </a:rPr>
              <a:t>  How specifically does our growth in grace </a:t>
            </a:r>
            <a:r>
              <a:rPr lang="en-US" sz="1200" u="sng" dirty="0">
                <a:effectLst/>
                <a:latin typeface="+mn-lt"/>
                <a:ea typeface="+mn-ea"/>
                <a:cs typeface="+mn-cs"/>
                <a:sym typeface="Calibri"/>
              </a:rPr>
              <a:t>continually</a:t>
            </a:r>
            <a:r>
              <a:rPr lang="en-US" sz="1200" dirty="0">
                <a:effectLst/>
                <a:latin typeface="+mn-lt"/>
                <a:ea typeface="+mn-ea"/>
                <a:cs typeface="+mn-cs"/>
                <a:sym typeface="Calibri"/>
              </a:rPr>
              <a:t> transform the way we live in and lead our faith communities as it relates to:</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integrity and consistency?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communication and transparency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confidentiality and courageous conversations?</a:t>
            </a:r>
          </a:p>
          <a:p>
            <a:r>
              <a:rPr lang="en-US" sz="1200" dirty="0">
                <a:effectLst/>
                <a:latin typeface="+mn-lt"/>
                <a:ea typeface="+mn-ea"/>
                <a:cs typeface="+mn-cs"/>
                <a:sym typeface="Calibri"/>
              </a:rPr>
              <a:t>…the qualities of credibility and humility?…the qualities of presence and caring relationships?</a:t>
            </a:r>
          </a:p>
          <a:p>
            <a:endParaRPr lang="en-US" baseline="0" dirty="0"/>
          </a:p>
          <a:p>
            <a:r>
              <a:rPr lang="en-US" baseline="0" dirty="0"/>
              <a:t>IF POSSIBLE, READ CHAPTER SIX, ESPECIALLY THE FIRST SECTION ON “THE FOUNDATIONAL QUALITY OF TRUST. I PLAN TO BUILD UPON THE MATERIAL IN THE BOOK, WERE I FOCUS ON INTEGRITY, COMPENTENCY, AND REFLATIONSHIPS.</a:t>
            </a:r>
          </a:p>
          <a:p>
            <a:endParaRPr lang="en-US" dirty="0"/>
          </a:p>
        </p:txBody>
      </p:sp>
    </p:spTree>
    <p:extLst>
      <p:ext uri="{BB962C8B-B14F-4D97-AF65-F5344CB8AC3E}">
        <p14:creationId xmlns:p14="http://schemas.microsoft.com/office/powerpoint/2010/main" val="212976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IS THERE A GAP</a:t>
            </a:r>
            <a:r>
              <a:rPr lang="en-US" baseline="0" dirty="0"/>
              <a:t> IN YOUR LEADERSHIP INTEGRITY AND CONSISTENCY? IF SO, RATE YOURSELF ON A SCALE OF #1  TO #5. (#1  IS VERY LOW;   #5  IS VERY HIGH)</a:t>
            </a:r>
            <a:endParaRPr lang="en-US" dirty="0"/>
          </a:p>
          <a:p>
            <a:pPr marL="0" marR="0" indent="0" algn="ctr" defTabSz="457200" eaLnBrk="1" fontAlgn="auto" latinLnBrk="0" hangingPunct="1">
              <a:lnSpc>
                <a:spcPct val="100000"/>
              </a:lnSpc>
              <a:spcBef>
                <a:spcPts val="0"/>
              </a:spcBef>
              <a:spcAft>
                <a:spcPts val="0"/>
              </a:spcAft>
              <a:buClrTx/>
              <a:buSzTx/>
              <a:buFontTx/>
              <a:buNone/>
              <a:tabLst/>
              <a:defRPr/>
            </a:pPr>
            <a:r>
              <a:rPr lang="en-US" dirty="0"/>
              <a:t>QUOTE FROM A GREAT</a:t>
            </a:r>
            <a:r>
              <a:rPr lang="en-US" baseline="0" dirty="0"/>
              <a:t> GLOBAL CHRISTIAN LEADER. </a:t>
            </a:r>
            <a:r>
              <a:rPr lang="en-US" sz="1200" baseline="0" dirty="0"/>
              <a:t>W</a:t>
            </a:r>
            <a:r>
              <a:rPr lang="en-US" sz="1200" dirty="0"/>
              <a:t>hen asked, “HOW</a:t>
            </a:r>
            <a:r>
              <a:rPr lang="en-US" sz="1200" baseline="0" dirty="0"/>
              <a:t> DO YOU WANT </a:t>
            </a:r>
            <a:r>
              <a:rPr lang="en-US" sz="1200" dirty="0"/>
              <a:t>TO</a:t>
            </a:r>
            <a:r>
              <a:rPr lang="en-US" sz="1200" baseline="0" dirty="0"/>
              <a:t> BE REMEMBERED</a:t>
            </a:r>
            <a:r>
              <a:rPr lang="en-US" sz="1200" dirty="0"/>
              <a:t>?” He replied, </a:t>
            </a:r>
            <a:r>
              <a:rPr lang="en-US" sz="1200" b="1" dirty="0"/>
              <a:t>“Here lies a man of integrity.”</a:t>
            </a:r>
            <a:r>
              <a:rPr lang="en-US" sz="1200" dirty="0"/>
              <a:t> He BELIEVED</a:t>
            </a:r>
            <a:r>
              <a:rPr lang="en-US" sz="1200" baseline="0" dirty="0"/>
              <a:t> THAT </a:t>
            </a:r>
            <a:r>
              <a:rPr lang="en-US" sz="1200" dirty="0"/>
              <a:t>the greatest COMPLIMENT for </a:t>
            </a:r>
            <a:r>
              <a:rPr lang="en-US" sz="1200" b="1" dirty="0"/>
              <a:t>a Christian LEADER is to be known as a person of of integrity…a CONSISTENCY </a:t>
            </a:r>
            <a:r>
              <a:rPr lang="en-US" sz="1200" b="1" baseline="0" dirty="0"/>
              <a:t> BETWEEN OUR PUBLIC AND PRIVATE LIVES. </a:t>
            </a:r>
            <a:r>
              <a:rPr lang="en-US" sz="1200" dirty="0"/>
              <a:t> A whole person. A complete person.”</a:t>
            </a:r>
          </a:p>
          <a:p>
            <a:endParaRPr lang="en-US" dirty="0"/>
          </a:p>
        </p:txBody>
      </p:sp>
    </p:spTree>
    <p:extLst>
      <p:ext uri="{BB962C8B-B14F-4D97-AF65-F5344CB8AC3E}">
        <p14:creationId xmlns:p14="http://schemas.microsoft.com/office/powerpoint/2010/main" val="242667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a:t>Integrity:</a:t>
            </a:r>
            <a:r>
              <a:rPr lang="en-US" dirty="0"/>
              <a:t> honesty, consistency, and coherency. The basic element of Christian character. The same inside and outside. It is the #1 trait people want in leaders.”</a:t>
            </a:r>
          </a:p>
          <a:p>
            <a:pPr marL="0" marR="0" indent="0" defTabSz="457200" eaLnBrk="1" fontAlgn="auto" latinLnBrk="0" hangingPunct="1">
              <a:lnSpc>
                <a:spcPct val="100000"/>
              </a:lnSpc>
              <a:spcBef>
                <a:spcPts val="0"/>
              </a:spcBef>
              <a:spcAft>
                <a:spcPts val="0"/>
              </a:spcAft>
              <a:buClrTx/>
              <a:buSzTx/>
              <a:buFontTx/>
              <a:buNone/>
              <a:tabLst/>
              <a:defRPr/>
            </a:pPr>
            <a:r>
              <a:rPr lang="en-US" b="1" dirty="0"/>
              <a:t>From a biblical viewpoint</a:t>
            </a:r>
            <a:r>
              <a:rPr lang="en-US" dirty="0"/>
              <a:t>, it has to do with being morally sound,…to know what is important to God and consistently lives in light of what is important to Him.” To live our lives consistent with what we profess by faith.</a:t>
            </a:r>
          </a:p>
          <a:p>
            <a:pPr marL="0" marR="0" indent="0" defTabSz="457200" eaLnBrk="1" fontAlgn="auto" latinLnBrk="0" hangingPunct="1">
              <a:lnSpc>
                <a:spcPct val="100000"/>
              </a:lnSpc>
              <a:spcBef>
                <a:spcPts val="0"/>
              </a:spcBef>
              <a:spcAft>
                <a:spcPts val="0"/>
              </a:spcAft>
              <a:buClrTx/>
              <a:buSzTx/>
              <a:buFontTx/>
              <a:buNone/>
              <a:tabLst/>
              <a:defRPr/>
            </a:pPr>
            <a:r>
              <a:rPr lang="en-US" b="1" dirty="0"/>
              <a:t>Philippians 2:5-8</a:t>
            </a:r>
            <a:r>
              <a:rPr lang="en-US" dirty="0"/>
              <a:t> “Your attitude should be the same as that of Jesus Christ…taking the very nature of a servant…he humbled himself….” </a:t>
            </a:r>
          </a:p>
          <a:p>
            <a:endParaRPr lang="en-US" dirty="0"/>
          </a:p>
        </p:txBody>
      </p:sp>
    </p:spTree>
    <p:extLst>
      <p:ext uri="{BB962C8B-B14F-4D97-AF65-F5344CB8AC3E}">
        <p14:creationId xmlns:p14="http://schemas.microsoft.com/office/powerpoint/2010/main" val="415854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22312" y="4406900"/>
            <a:ext cx="7772401" cy="1362075"/>
          </a:xfrm>
          <a:prstGeom prst="rect">
            <a:avLst/>
          </a:prstGeom>
        </p:spPr>
        <p:txBody>
          <a:bodyPr anchor="t"/>
          <a:lstStyle>
            <a:lvl1pPr algn="l">
              <a:defRPr sz="4000">
                <a:latin typeface="+mn-lt"/>
                <a:ea typeface="+mn-ea"/>
                <a:cs typeface="+mn-cs"/>
                <a:sym typeface="Calibri"/>
              </a:defRPr>
            </a:lvl1pPr>
          </a:lstStyle>
          <a:p>
            <a:r>
              <a:t>Title Text</a:t>
            </a:r>
          </a:p>
        </p:txBody>
      </p:sp>
      <p:sp>
        <p:nvSpPr>
          <p:cNvPr id="2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latin typeface="+mn-lt"/>
                <a:ea typeface="+mn-ea"/>
                <a:cs typeface="+mn-cs"/>
                <a:sym typeface="Calibri"/>
              </a:defRPr>
            </a:lvl1pPr>
            <a:lvl2pPr marL="0" indent="0">
              <a:spcBef>
                <a:spcPts val="400"/>
              </a:spcBef>
              <a:buSzTx/>
              <a:buFontTx/>
              <a:buNone/>
              <a:defRPr sz="2000">
                <a:solidFill>
                  <a:srgbClr val="888888"/>
                </a:solidFill>
                <a:latin typeface="+mn-lt"/>
                <a:ea typeface="+mn-ea"/>
                <a:cs typeface="+mn-cs"/>
                <a:sym typeface="Calibri"/>
              </a:defRPr>
            </a:lvl2pPr>
            <a:lvl3pPr marL="0" indent="0">
              <a:spcBef>
                <a:spcPts val="400"/>
              </a:spcBef>
              <a:buSzTx/>
              <a:buFontTx/>
              <a:buNone/>
              <a:defRPr sz="2000">
                <a:solidFill>
                  <a:srgbClr val="888888"/>
                </a:solidFill>
                <a:latin typeface="+mn-lt"/>
                <a:ea typeface="+mn-ea"/>
                <a:cs typeface="+mn-cs"/>
                <a:sym typeface="Calibri"/>
              </a:defRPr>
            </a:lvl3pPr>
            <a:lvl4pPr marL="0" indent="0">
              <a:spcBef>
                <a:spcPts val="400"/>
              </a:spcBef>
              <a:buSzTx/>
              <a:buFontTx/>
              <a:buNone/>
              <a:defRPr sz="2000">
                <a:solidFill>
                  <a:srgbClr val="888888"/>
                </a:solidFill>
                <a:latin typeface="+mn-lt"/>
                <a:ea typeface="+mn-ea"/>
                <a:cs typeface="+mn-cs"/>
                <a:sym typeface="Calibri"/>
              </a:defRPr>
            </a:lvl4pPr>
            <a:lvl5pPr marL="0" indent="0">
              <a:spcBef>
                <a:spcPts val="400"/>
              </a:spcBef>
              <a:buSzTx/>
              <a:buFontTx/>
              <a:buNone/>
              <a:defRPr sz="20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atin typeface="+mn-lt"/>
                <a:ea typeface="+mn-ea"/>
                <a:cs typeface="+mn-cs"/>
                <a:sym typeface="Calibri"/>
              </a:defRPr>
            </a:lvl1pPr>
            <a:lvl2pPr marL="790575" indent="-333375">
              <a:spcBef>
                <a:spcPts val="600"/>
              </a:spcBef>
              <a:defRPr sz="2800">
                <a:latin typeface="+mn-lt"/>
                <a:ea typeface="+mn-ea"/>
                <a:cs typeface="+mn-cs"/>
                <a:sym typeface="Calibri"/>
              </a:defRPr>
            </a:lvl2pPr>
            <a:lvl3pPr marL="1234438" indent="-320038">
              <a:spcBef>
                <a:spcPts val="600"/>
              </a:spcBef>
              <a:defRPr sz="2800">
                <a:latin typeface="+mn-lt"/>
                <a:ea typeface="+mn-ea"/>
                <a:cs typeface="+mn-cs"/>
                <a:sym typeface="Calibri"/>
              </a:defRPr>
            </a:lvl3pPr>
            <a:lvl4pPr marL="1727200" indent="-355600">
              <a:spcBef>
                <a:spcPts val="600"/>
              </a:spcBef>
              <a:defRPr sz="2800">
                <a:latin typeface="+mn-lt"/>
                <a:ea typeface="+mn-ea"/>
                <a:cs typeface="+mn-cs"/>
                <a:sym typeface="Calibri"/>
              </a:defRPr>
            </a:lvl4pPr>
            <a:lvl5pPr marL="2184400" indent="-355600">
              <a:spcBef>
                <a:spcPts val="600"/>
              </a:spcBef>
              <a:defRPr sz="28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Calibri"/>
              </a:defRPr>
            </a:lvl1pPr>
            <a:lvl2pPr marL="0" indent="0">
              <a:spcBef>
                <a:spcPts val="500"/>
              </a:spcBef>
              <a:buSzTx/>
              <a:buFontTx/>
              <a:buNone/>
              <a:defRPr sz="2400" b="1">
                <a:latin typeface="+mn-lt"/>
                <a:ea typeface="+mn-ea"/>
                <a:cs typeface="+mn-cs"/>
                <a:sym typeface="Calibri"/>
              </a:defRPr>
            </a:lvl2pPr>
            <a:lvl3pPr marL="0" indent="0">
              <a:spcBef>
                <a:spcPts val="500"/>
              </a:spcBef>
              <a:buSzTx/>
              <a:buFontTx/>
              <a:buNone/>
              <a:defRPr sz="2400" b="1">
                <a:latin typeface="+mn-lt"/>
                <a:ea typeface="+mn-ea"/>
                <a:cs typeface="+mn-cs"/>
                <a:sym typeface="Calibri"/>
              </a:defRPr>
            </a:lvl3pPr>
            <a:lvl4pPr marL="0" indent="0">
              <a:spcBef>
                <a:spcPts val="500"/>
              </a:spcBef>
              <a:buSzTx/>
              <a:buFontTx/>
              <a:buNone/>
              <a:defRPr sz="2400" b="1">
                <a:latin typeface="+mn-lt"/>
                <a:ea typeface="+mn-ea"/>
                <a:cs typeface="+mn-cs"/>
                <a:sym typeface="Calibri"/>
              </a:defRPr>
            </a:lvl4pPr>
            <a:lvl5pPr marL="0" indent="0">
              <a:spcBef>
                <a:spcPts val="500"/>
              </a:spcBef>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3050"/>
            <a:ext cx="3008316" cy="1162050"/>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64" name="Body Level One…"/>
          <p:cNvSpPr txBox="1">
            <a:spLocks noGrp="1"/>
          </p:cNvSpPr>
          <p:nvPr>
            <p:ph type="body" idx="1"/>
          </p:nvPr>
        </p:nvSpPr>
        <p:spPr>
          <a:xfrm>
            <a:off x="3575050" y="273050"/>
            <a:ext cx="5111750" cy="585311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792288" y="4800600"/>
            <a:ext cx="5486403" cy="566738"/>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7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atin typeface="+mn-lt"/>
                <a:ea typeface="+mn-ea"/>
                <a:cs typeface="+mn-cs"/>
                <a:sym typeface="Calibri"/>
              </a:defRPr>
            </a:lvl1pPr>
            <a:lvl2pPr marL="0" indent="0">
              <a:spcBef>
                <a:spcPts val="300"/>
              </a:spcBef>
              <a:buSzTx/>
              <a:buFontTx/>
              <a:buNone/>
              <a:defRPr sz="1400">
                <a:latin typeface="+mn-lt"/>
                <a:ea typeface="+mn-ea"/>
                <a:cs typeface="+mn-cs"/>
                <a:sym typeface="Calibri"/>
              </a:defRPr>
            </a:lvl2pPr>
            <a:lvl3pPr marL="0" indent="0">
              <a:spcBef>
                <a:spcPts val="300"/>
              </a:spcBef>
              <a:buSzTx/>
              <a:buFontTx/>
              <a:buNone/>
              <a:defRPr sz="1400">
                <a:latin typeface="+mn-lt"/>
                <a:ea typeface="+mn-ea"/>
                <a:cs typeface="+mn-cs"/>
                <a:sym typeface="Calibri"/>
              </a:defRPr>
            </a:lvl3pPr>
            <a:lvl4pPr marL="0" indent="0">
              <a:spcBef>
                <a:spcPts val="300"/>
              </a:spcBef>
              <a:buSzTx/>
              <a:buFontTx/>
              <a:buNone/>
              <a:defRPr sz="1400">
                <a:latin typeface="+mn-lt"/>
                <a:ea typeface="+mn-ea"/>
                <a:cs typeface="+mn-cs"/>
                <a:sym typeface="Calibri"/>
              </a:defRPr>
            </a:lvl4pPr>
            <a:lvl5pPr marL="0" indent="0">
              <a:spcBef>
                <a:spcPts val="300"/>
              </a:spcBef>
              <a:buSzTx/>
              <a:buFontTx/>
              <a:buNone/>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84" name="Body Level One…"/>
          <p:cNvSpPr txBox="1">
            <a:spLocks noGrp="1"/>
          </p:cNvSpPr>
          <p:nvPr>
            <p:ph type="body" idx="1"/>
          </p:nvPr>
        </p:nvSpPr>
        <p:spPr>
          <a:xfrm>
            <a:off x="457200" y="1600200"/>
            <a:ext cx="8229600" cy="452596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629400" y="274638"/>
            <a:ext cx="2057400" cy="5851527"/>
          </a:xfrm>
          <a:prstGeom prst="rect">
            <a:avLst/>
          </a:prstGeom>
        </p:spPr>
        <p:txBody>
          <a:bodyPr/>
          <a:lstStyle>
            <a:lvl1pPr>
              <a:defRPr b="0" cap="none">
                <a:latin typeface="+mn-lt"/>
                <a:ea typeface="+mn-ea"/>
                <a:cs typeface="+mn-cs"/>
                <a:sym typeface="Calibri"/>
              </a:defRPr>
            </a:lvl1pPr>
          </a:lstStyle>
          <a:p>
            <a:r>
              <a:t>Title Text</a:t>
            </a:r>
          </a:p>
        </p:txBody>
      </p:sp>
      <p:sp>
        <p:nvSpPr>
          <p:cNvPr id="93" name="Body Level One…"/>
          <p:cNvSpPr txBox="1">
            <a:spLocks noGrp="1"/>
          </p:cNvSpPr>
          <p:nvPr>
            <p:ph type="body" idx="1"/>
          </p:nvPr>
        </p:nvSpPr>
        <p:spPr>
          <a:xfrm>
            <a:off x="457200" y="274638"/>
            <a:ext cx="6019800" cy="5851527"/>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5875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1pPr>
      <a:lvl2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2pPr>
      <a:lvl3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3pPr>
      <a:lvl4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4pPr>
      <a:lvl5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5pPr>
      <a:lvl6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6pPr>
      <a:lvl7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7pPr>
      <a:lvl8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8pPr>
      <a:lvl9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ransformative Leadership qualities:…"/>
          <p:cNvSpPr txBox="1">
            <a:spLocks noGrp="1"/>
          </p:cNvSpPr>
          <p:nvPr>
            <p:ph type="title"/>
          </p:nvPr>
        </p:nvSpPr>
        <p:spPr>
          <a:xfrm>
            <a:off x="617999" y="431800"/>
            <a:ext cx="7908002" cy="5357774"/>
          </a:xfrm>
          <a:prstGeom prst="rect">
            <a:avLst/>
          </a:prstGeom>
        </p:spPr>
        <p:txBody>
          <a:bodyPr>
            <a:normAutofit fontScale="90000"/>
          </a:bodyPr>
          <a:lstStyle/>
          <a:p>
            <a:pPr>
              <a:defRPr sz="4200">
                <a:solidFill>
                  <a:schemeClr val="accent2"/>
                </a:solidFill>
                <a:latin typeface="+mj-lt"/>
                <a:ea typeface="+mj-ea"/>
                <a:cs typeface="+mj-cs"/>
                <a:sym typeface="Helvetica"/>
              </a:defRPr>
            </a:pPr>
            <a:r>
              <a:rPr lang="en-US" sz="3600" dirty="0">
                <a:solidFill>
                  <a:schemeClr val="tx1">
                    <a:lumMod val="95000"/>
                    <a:lumOff val="5000"/>
                  </a:schemeClr>
                </a:solidFill>
              </a:rPr>
              <a:t>LEADING FOR TRANSFORMATION …</a:t>
            </a:r>
            <a:br>
              <a:rPr lang="en-US" dirty="0"/>
            </a:br>
            <a:br>
              <a:rPr lang="en-US" sz="3100" dirty="0"/>
            </a:br>
            <a:r>
              <a:rPr sz="3100" i="1" dirty="0"/>
              <a:t>NURTURING THE TRUST </a:t>
            </a:r>
          </a:p>
          <a:p>
            <a:pPr>
              <a:defRPr sz="4200">
                <a:solidFill>
                  <a:schemeClr val="accent2"/>
                </a:solidFill>
                <a:latin typeface="+mj-lt"/>
                <a:ea typeface="+mj-ea"/>
                <a:cs typeface="+mj-cs"/>
                <a:sym typeface="Helvetica"/>
              </a:defRPr>
            </a:pPr>
            <a:r>
              <a:rPr sz="3100" i="1" dirty="0"/>
              <a:t>OF THOSE WE LEAD</a:t>
            </a:r>
          </a:p>
          <a:p>
            <a:pPr>
              <a:defRPr sz="2100">
                <a:solidFill>
                  <a:schemeClr val="accent2"/>
                </a:solidFill>
                <a:latin typeface="+mj-lt"/>
                <a:ea typeface="+mj-ea"/>
                <a:cs typeface="+mj-cs"/>
                <a:sym typeface="Helvetica"/>
              </a:defRPr>
            </a:pPr>
            <a:endParaRPr dirty="0"/>
          </a:p>
          <a:p>
            <a:pPr>
              <a:defRPr sz="1500">
                <a:solidFill>
                  <a:schemeClr val="accent2"/>
                </a:solidFill>
                <a:latin typeface="+mj-lt"/>
                <a:ea typeface="+mj-ea"/>
                <a:cs typeface="+mj-cs"/>
                <a:sym typeface="Helvetica"/>
              </a:defRPr>
            </a:pPr>
            <a:endParaRPr dirty="0"/>
          </a:p>
          <a:p>
            <a:pPr>
              <a:defRPr sz="1500">
                <a:latin typeface="+mj-lt"/>
                <a:ea typeface="+mj-ea"/>
                <a:cs typeface="+mj-cs"/>
                <a:sym typeface="Helvetica"/>
              </a:defRPr>
            </a:pPr>
            <a:br>
              <a:rPr lang="en-US" dirty="0"/>
            </a:br>
            <a:br>
              <a:rPr lang="en-US" dirty="0"/>
            </a:br>
            <a:r>
              <a:rPr lang="en-US" dirty="0"/>
              <a:t>Dr. </a:t>
            </a:r>
            <a:r>
              <a:rPr sz="1600" dirty="0"/>
              <a:t>E. LeB</a:t>
            </a:r>
            <a:r>
              <a:rPr lang="en-US" sz="1600" dirty="0"/>
              <a:t>r</a:t>
            </a:r>
            <a:r>
              <a:rPr sz="1600" dirty="0"/>
              <a:t>on Fairbanks</a:t>
            </a:r>
            <a:r>
              <a:rPr lang="en-US" sz="1600" dirty="0"/>
              <a:t>, Presenter</a:t>
            </a:r>
            <a:br>
              <a:rPr lang="en-US" sz="1600" dirty="0"/>
            </a:br>
            <a:br>
              <a:rPr lang="en-US" sz="1600" dirty="0"/>
            </a:br>
            <a:r>
              <a:rPr lang="en-US" sz="1600" dirty="0"/>
              <a:t>metro Manila District Pastors’ Day</a:t>
            </a:r>
            <a:br>
              <a:rPr lang="en-US" sz="1600" dirty="0"/>
            </a:br>
            <a:br>
              <a:rPr lang="en-US" sz="1600" dirty="0"/>
            </a:br>
            <a:r>
              <a:rPr lang="en-US" sz="1600" dirty="0"/>
              <a:t>rev. Ryan Cardinal, Superintendent </a:t>
            </a:r>
            <a:br>
              <a:rPr lang="en-US" dirty="0"/>
            </a:br>
            <a:br>
              <a:rPr lang="en-US" dirty="0"/>
            </a:br>
            <a:r>
              <a:rPr lang="en-US" sz="1300" dirty="0"/>
              <a:t>Metro Manila, PHILIPPINES</a:t>
            </a:r>
            <a:endParaRPr sz="1300" dirty="0"/>
          </a:p>
          <a:p>
            <a:pPr>
              <a:defRPr sz="1500">
                <a:latin typeface="+mj-lt"/>
                <a:ea typeface="+mj-ea"/>
                <a:cs typeface="+mj-cs"/>
                <a:sym typeface="Helvetica"/>
              </a:defRPr>
            </a:pPr>
            <a:endParaRPr sz="1300" dirty="0"/>
          </a:p>
          <a:p>
            <a:pPr>
              <a:defRPr sz="1400">
                <a:latin typeface="+mj-lt"/>
                <a:ea typeface="+mj-ea"/>
                <a:cs typeface="+mj-cs"/>
                <a:sym typeface="Helvetica"/>
              </a:defRPr>
            </a:pPr>
            <a:r>
              <a:rPr lang="en-US" sz="1300" dirty="0"/>
              <a:t>MAY</a:t>
            </a:r>
            <a:r>
              <a:rPr sz="1300" dirty="0"/>
              <a:t> 20</a:t>
            </a:r>
            <a:r>
              <a:rPr lang="en-US" sz="1300" dirty="0"/>
              <a:t>23</a:t>
            </a:r>
            <a:br>
              <a:rPr lang="en-US" dirty="0"/>
            </a:br>
            <a:br>
              <a:rPr lang="en-US" dirty="0"/>
            </a:b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
        <p:nvSpPr>
          <p:cNvPr id="139" name="Text Placeholder 2"/>
          <p:cNvSpPr txBox="1">
            <a:spLocks noGrp="1"/>
          </p:cNvSpPr>
          <p:nvPr>
            <p:ph type="body" sz="half" idx="1"/>
          </p:nvPr>
        </p:nvSpPr>
        <p:spPr>
          <a:xfrm>
            <a:off x="-155226" y="631156"/>
            <a:ext cx="8934559" cy="2263551"/>
          </a:xfrm>
          <a:prstGeom prst="rect">
            <a:avLst/>
          </a:prstGeom>
        </p:spPr>
        <p:txBody>
          <a:bodyPr>
            <a:noAutofit/>
          </a:bodyPr>
          <a:lstStyle/>
          <a:p>
            <a:pPr marL="0" indent="0" algn="ctr" defTabSz="299237">
              <a:lnSpc>
                <a:spcPct val="81000"/>
              </a:lnSpc>
              <a:spcBef>
                <a:spcPts val="300"/>
              </a:spcBef>
              <a:buSzTx/>
              <a:buNone/>
              <a:defRPr sz="1386" b="1"/>
            </a:pPr>
            <a:endParaRPr sz="2000" dirty="0">
              <a:latin typeface="Helvetica Neue"/>
              <a:cs typeface="Helvetica Neue"/>
            </a:endParaRPr>
          </a:p>
          <a:p>
            <a:pPr marL="0" indent="0" algn="ctr" defTabSz="299237">
              <a:lnSpc>
                <a:spcPct val="81000"/>
              </a:lnSpc>
              <a:spcBef>
                <a:spcPts val="300"/>
              </a:spcBef>
              <a:buSzTx/>
              <a:buNone/>
              <a:defRPr sz="1154"/>
            </a:pPr>
            <a:r>
              <a:rPr sz="2000" dirty="0">
                <a:latin typeface="Helvetica Neue"/>
                <a:cs typeface="Helvetica Neue"/>
              </a:rPr>
              <a:t>   Psalms 78:72 (NIV)</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a:pPr>
            <a:r>
              <a:rPr sz="2000" b="1" i="1" dirty="0">
                <a:latin typeface="Helvetica Neue"/>
                <a:cs typeface="Helvetica Neue"/>
              </a:rPr>
              <a:t>  </a:t>
            </a:r>
            <a:r>
              <a:rPr sz="2000" dirty="0">
                <a:latin typeface="Helvetica Neue"/>
                <a:cs typeface="Helvetica Neue"/>
              </a:rPr>
              <a:t> Psalms 25:21</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b="1" i="1"/>
            </a:pPr>
            <a:r>
              <a:rPr sz="2000" dirty="0">
                <a:latin typeface="Helvetica Neue"/>
                <a:cs typeface="Helvetica Neue"/>
              </a:rPr>
              <a:t> Luke 16:10</a:t>
            </a:r>
          </a:p>
          <a:p>
            <a:pPr marL="0" indent="0" algn="ctr" defTabSz="299237">
              <a:lnSpc>
                <a:spcPct val="81000"/>
              </a:lnSpc>
              <a:spcBef>
                <a:spcPts val="300"/>
              </a:spcBef>
              <a:buSzTx/>
              <a:buNone/>
              <a:defRPr sz="1848"/>
            </a:pPr>
            <a:endParaRPr sz="2000" dirty="0">
              <a:latin typeface="Helvetica Neue"/>
              <a:cs typeface="Helvetica Neue"/>
            </a:endParaRPr>
          </a:p>
          <a:p>
            <a:pPr marL="0" indent="0" algn="ctr" defTabSz="299237">
              <a:lnSpc>
                <a:spcPct val="81000"/>
              </a:lnSpc>
              <a:spcBef>
                <a:spcPts val="300"/>
              </a:spcBef>
              <a:buSzTx/>
              <a:buNone/>
              <a:defRPr sz="1848"/>
            </a:pPr>
            <a:r>
              <a:rPr sz="2000" dirty="0">
                <a:latin typeface="Helvetica Neue"/>
                <a:cs typeface="Helvetica Neue"/>
              </a:rPr>
              <a:t>II Peter 3:11-12</a:t>
            </a:r>
          </a:p>
        </p:txBody>
      </p:sp>
      <p:sp>
        <p:nvSpPr>
          <p:cNvPr id="140" name="“In the future, only integrity matters. Without integrity, there is no future.”…"/>
          <p:cNvSpPr txBox="1"/>
          <p:nvPr/>
        </p:nvSpPr>
        <p:spPr>
          <a:xfrm>
            <a:off x="188520" y="3080358"/>
            <a:ext cx="8766959" cy="245584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r>
              <a:rPr b="1" dirty="0"/>
              <a:t>“In the future, only integrity matters</a:t>
            </a:r>
            <a:r>
              <a:rPr dirty="0"/>
              <a:t>. Without integrity, there is no future.”</a:t>
            </a:r>
            <a:endParaRPr lang="en-US" dirty="0"/>
          </a:p>
          <a:p>
            <a:pPr algn="ctr" defTabSz="388620">
              <a:lnSpc>
                <a:spcPct val="81000"/>
              </a:lnSpc>
              <a:spcBef>
                <a:spcPts val="500"/>
              </a:spcBef>
              <a:defRPr sz="1600">
                <a:latin typeface="+mj-lt"/>
                <a:ea typeface="+mj-ea"/>
                <a:cs typeface="+mj-cs"/>
                <a:sym typeface="Helvetica"/>
              </a:defRPr>
            </a:pPr>
            <a:endParaRPr lang="en-US" b="1" dirty="0">
              <a:sym typeface="Helvetica"/>
            </a:endParaRPr>
          </a:p>
          <a:p>
            <a:pPr algn="ctr">
              <a:lnSpc>
                <a:spcPct val="90000"/>
              </a:lnSpc>
              <a:spcBef>
                <a:spcPts val="700"/>
              </a:spcBef>
              <a:defRPr sz="1600">
                <a:latin typeface="+mj-lt"/>
                <a:ea typeface="+mj-ea"/>
                <a:cs typeface="+mj-cs"/>
                <a:sym typeface="Helvetica"/>
              </a:defRPr>
            </a:pPr>
            <a:r>
              <a:rPr lang="en-US" b="1" dirty="0"/>
              <a:t>Illustration: </a:t>
            </a:r>
            <a:r>
              <a:rPr b="1" dirty="0"/>
              <a:t>Daughter’s conversations</a:t>
            </a:r>
            <a:r>
              <a:rPr dirty="0"/>
              <a:t> with </a:t>
            </a:r>
            <a:r>
              <a:rPr lang="en-US" dirty="0"/>
              <a:t>her</a:t>
            </a:r>
            <a:r>
              <a:rPr dirty="0"/>
              <a:t> father. </a:t>
            </a:r>
          </a:p>
          <a:p>
            <a:pPr algn="ctr" defTabSz="388620">
              <a:lnSpc>
                <a:spcPct val="81000"/>
              </a:lnSpc>
              <a:spcBef>
                <a:spcPts val="500"/>
              </a:spcBef>
              <a:buFont typeface="Arial"/>
              <a:defRPr sz="1600">
                <a:latin typeface="+mj-lt"/>
                <a:ea typeface="+mj-ea"/>
                <a:cs typeface="+mj-cs"/>
                <a:sym typeface="Helvetica"/>
              </a:defRPr>
            </a:pPr>
            <a:r>
              <a:rPr lang="en-US" dirty="0"/>
              <a:t>”Dad, you promised me you were going to clean this up,” she said. “You’re writing a book </a:t>
            </a:r>
          </a:p>
          <a:p>
            <a:pPr algn="ctr" defTabSz="388620">
              <a:lnSpc>
                <a:spcPct val="81000"/>
              </a:lnSpc>
              <a:spcBef>
                <a:spcPts val="500"/>
              </a:spcBef>
              <a:buFont typeface="Arial"/>
              <a:defRPr sz="1600">
                <a:latin typeface="+mj-lt"/>
                <a:ea typeface="+mj-ea"/>
                <a:cs typeface="+mj-cs"/>
                <a:sym typeface="Helvetica"/>
              </a:defRPr>
            </a:pPr>
            <a:r>
              <a:rPr lang="en-US" dirty="0"/>
              <a:t>about words, but you don’t keep </a:t>
            </a:r>
            <a:r>
              <a:rPr lang="en-US" i="1" dirty="0"/>
              <a:t>your </a:t>
            </a:r>
            <a:r>
              <a:rPr lang="en-US" dirty="0"/>
              <a:t>word.”</a:t>
            </a:r>
          </a:p>
          <a:p>
            <a:pPr algn="ctr" defTabSz="388620">
              <a:lnSpc>
                <a:spcPct val="81000"/>
              </a:lnSpc>
              <a:spcBef>
                <a:spcPts val="500"/>
              </a:spcBef>
              <a:buFont typeface="Arial"/>
              <a:defRPr sz="1600">
                <a:latin typeface="+mj-lt"/>
                <a:ea typeface="+mj-ea"/>
                <a:cs typeface="+mj-cs"/>
                <a:sym typeface="Helvetica"/>
              </a:defRPr>
            </a:pPr>
            <a:endParaRPr lang="en-US" dirty="0"/>
          </a:p>
          <a:p>
            <a:pPr algn="ctr" defTabSz="388620">
              <a:lnSpc>
                <a:spcPct val="81000"/>
              </a:lnSpc>
              <a:spcBef>
                <a:spcPts val="500"/>
              </a:spcBef>
              <a:buFont typeface="Arial"/>
              <a:defRPr sz="1600">
                <a:latin typeface="+mj-lt"/>
                <a:ea typeface="+mj-ea"/>
                <a:cs typeface="+mj-cs"/>
                <a:sym typeface="Helvetica"/>
              </a:defRPr>
            </a:pPr>
            <a:r>
              <a:rPr lang="en-US" b="1" i="1" dirty="0">
                <a:sym typeface="Helvetica"/>
              </a:rPr>
              <a:t>Integrity</a:t>
            </a:r>
            <a:r>
              <a:rPr lang="en-US" dirty="0">
                <a:sym typeface="Helvetica"/>
              </a:rPr>
              <a:t>:  who we are when no one else is around.</a:t>
            </a:r>
          </a:p>
          <a:p>
            <a:pPr algn="ctr" defTabSz="388620">
              <a:lnSpc>
                <a:spcPct val="81000"/>
              </a:lnSpc>
              <a:spcBef>
                <a:spcPts val="500"/>
              </a:spcBef>
              <a:buFont typeface="Arial"/>
              <a:defRPr sz="1600">
                <a:latin typeface="+mj-lt"/>
                <a:ea typeface="+mj-ea"/>
                <a:cs typeface="+mj-cs"/>
                <a:sym typeface="Helvetica"/>
              </a:defRPr>
            </a:pPr>
            <a:r>
              <a:rPr lang="en-US" dirty="0">
                <a:sym typeface="Helvetica"/>
              </a:rPr>
              <a:t> </a:t>
            </a:r>
          </a:p>
          <a:p>
            <a:pPr algn="ctr" defTabSz="388620">
              <a:lnSpc>
                <a:spcPct val="81000"/>
              </a:lnSpc>
              <a:spcBef>
                <a:spcPts val="500"/>
              </a:spcBef>
              <a:buFont typeface="Arial"/>
              <a:defRPr sz="1600">
                <a:latin typeface="+mj-lt"/>
                <a:ea typeface="+mj-ea"/>
                <a:cs typeface="+mj-cs"/>
                <a:sym typeface="Helvetica"/>
              </a:defRPr>
            </a:pPr>
            <a:r>
              <a:rPr lang="en-US" b="1" i="1" dirty="0">
                <a:sym typeface="Helvetica"/>
              </a:rPr>
              <a:t>Integrity:  </a:t>
            </a:r>
            <a:r>
              <a:rPr lang="en-US" dirty="0">
                <a:sym typeface="Helvetica"/>
              </a:rPr>
              <a:t>who we are in the pressure times of our lives. </a:t>
            </a:r>
            <a:endParaRPr dirty="0"/>
          </a:p>
        </p:txBody>
      </p:sp>
    </p:spTree>
    <p:extLst>
      <p:ext uri="{BB962C8B-B14F-4D97-AF65-F5344CB8AC3E}">
        <p14:creationId xmlns:p14="http://schemas.microsoft.com/office/powerpoint/2010/main" val="379903220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3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3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39">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39">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39">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40">
                                            <p:bg/>
                                          </p:spTgt>
                                        </p:tgtEl>
                                        <p:attrNameLst>
                                          <p:attrName>style.visibility</p:attrName>
                                        </p:attrNameLst>
                                      </p:cBhvr>
                                      <p:to>
                                        <p:strVal val="visible"/>
                                      </p:to>
                                    </p:set>
                                  </p:childTnLst>
                                </p:cTn>
                              </p:par>
                              <p:par>
                                <p:cTn id="34" presetID="1" presetClass="entr" presetSubtype="0" fill="hold" grpId="0" nodeType="withEffect">
                                  <p:stCondLst>
                                    <p:cond delay="0"/>
                                  </p:stCondLst>
                                  <p:iterate>
                                    <p:tmAbs val="0"/>
                                  </p:iterate>
                                  <p:childTnLst>
                                    <p:set>
                                      <p:cBhvr>
                                        <p:cTn id="35" fill="hold"/>
                                        <p:tgtEl>
                                          <p:spTgt spid="14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140">
                                            <p:txEl>
                                              <p:pRg st="2" end="2"/>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140">
                                            <p:txEl>
                                              <p:pRg st="3" end="3"/>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140">
                                            <p:txEl>
                                              <p:pRg st="4" end="4"/>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iterate>
                                    <p:tmAbs val="0"/>
                                  </p:iterate>
                                  <p:childTnLst>
                                    <p:set>
                                      <p:cBhvr>
                                        <p:cTn id="48" fill="hold"/>
                                        <p:tgtEl>
                                          <p:spTgt spid="140">
                                            <p:txEl>
                                              <p:pRg st="6" end="6"/>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140">
                                            <p:txEl>
                                              <p:pRg st="7" end="7"/>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iterate>
                                    <p:tmAbs val="0"/>
                                  </p:iterate>
                                  <p:childTnLst>
                                    <p:set>
                                      <p:cBhvr>
                                        <p:cTn id="54" fill="hold"/>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bldLvl="5" animBg="1" advAuto="0"/>
      <p:bldP spid="140"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9" y="-642010"/>
            <a:ext cx="9023672" cy="3650948"/>
          </a:xfrm>
          <a:prstGeom prst="rect">
            <a:avLst/>
          </a:prstGeom>
        </p:spPr>
        <p:txBody>
          <a:bodyPr/>
          <a:lstStyle/>
          <a:p>
            <a:pPr marL="0" indent="0">
              <a:lnSpc>
                <a:spcPct val="90000"/>
              </a:lnSpc>
              <a:buSzTx/>
              <a:buNone/>
              <a:defRPr sz="2400"/>
            </a:pPr>
            <a:endParaRPr dirty="0"/>
          </a:p>
          <a:p>
            <a:pPr marL="0" indent="0">
              <a:lnSpc>
                <a:spcPct val="90000"/>
              </a:lnSpc>
              <a:buSzTx/>
              <a:buNone/>
              <a:defRPr sz="2400"/>
            </a:pPr>
            <a:endParaRPr sz="2600" b="1" dirty="0"/>
          </a:p>
          <a:p>
            <a:pPr marL="0" indent="0" algn="ctr">
              <a:lnSpc>
                <a:spcPct val="90000"/>
              </a:lnSpc>
              <a:buSzTx/>
              <a:buNone/>
              <a:defRPr sz="2400"/>
            </a:pPr>
            <a:r>
              <a:rPr sz="2600" b="1" i="1" dirty="0"/>
              <a:t>  </a:t>
            </a:r>
            <a:r>
              <a:rPr lang="en-US" sz="2600" b="1" i="1" dirty="0"/>
              <a:t>Self-evaluation questions regarding </a:t>
            </a:r>
          </a:p>
          <a:p>
            <a:pPr marL="0" indent="0" algn="ctr">
              <a:lnSpc>
                <a:spcPct val="90000"/>
              </a:lnSpc>
              <a:buSzTx/>
              <a:buNone/>
              <a:defRPr sz="2400"/>
            </a:pPr>
            <a:r>
              <a:rPr lang="en-US" sz="2600" b="1" i="1" dirty="0"/>
              <a:t>  Integrity and consistency</a:t>
            </a:r>
          </a:p>
          <a:p>
            <a:pPr marL="0" indent="0">
              <a:lnSpc>
                <a:spcPct val="90000"/>
              </a:lnSpc>
              <a:buSzTx/>
              <a:buNone/>
              <a:defRPr sz="2400"/>
            </a:pPr>
            <a:endParaRPr sz="2800" b="1" dirty="0"/>
          </a:p>
        </p:txBody>
      </p:sp>
      <p:sp>
        <p:nvSpPr>
          <p:cNvPr id="121" name="1. “Is my behavior predicable or erratic?…"/>
          <p:cNvSpPr txBox="1"/>
          <p:nvPr/>
        </p:nvSpPr>
        <p:spPr>
          <a:xfrm>
            <a:off x="474469" y="1519158"/>
            <a:ext cx="8191573" cy="40975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1. “Is my</a:t>
            </a:r>
            <a:r>
              <a:rPr sz="2000" b="1" dirty="0">
                <a:latin typeface="Helvetica Neue"/>
                <a:cs typeface="Helvetica Neue"/>
              </a:rPr>
              <a:t> behavior </a:t>
            </a:r>
            <a:r>
              <a:rPr sz="2000" dirty="0">
                <a:latin typeface="Helvetica Neue"/>
                <a:cs typeface="Helvetica Neue"/>
              </a:rPr>
              <a:t>predicable or erratic?</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2. Do I </a:t>
            </a:r>
            <a:r>
              <a:rPr sz="2000" b="1" dirty="0">
                <a:latin typeface="Helvetica Neue"/>
                <a:cs typeface="Helvetica Neue"/>
              </a:rPr>
              <a:t>communicate</a:t>
            </a:r>
            <a:r>
              <a:rPr sz="2000" dirty="0">
                <a:latin typeface="Helvetica Neue"/>
                <a:cs typeface="Helvetica Neue"/>
              </a:rPr>
              <a:t> clearly or carelessly?</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3. Do I treat </a:t>
            </a:r>
            <a:r>
              <a:rPr sz="2000" b="1" dirty="0">
                <a:latin typeface="Helvetica Neue"/>
                <a:cs typeface="Helvetica Neue"/>
              </a:rPr>
              <a:t>promises</a:t>
            </a:r>
            <a:r>
              <a:rPr sz="2000" dirty="0">
                <a:latin typeface="Helvetica Neue"/>
                <a:cs typeface="Helvetica Neue"/>
              </a:rPr>
              <a:t> seriously or lightly?</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4. Am I </a:t>
            </a:r>
            <a:r>
              <a:rPr lang="en-US" sz="2000" b="1" dirty="0">
                <a:latin typeface="Helvetica Neue"/>
                <a:cs typeface="Helvetica Neue"/>
              </a:rPr>
              <a:t>honest</a:t>
            </a:r>
            <a:r>
              <a:rPr lang="en-US" sz="2000" dirty="0">
                <a:latin typeface="Helvetica Neue"/>
                <a:cs typeface="Helvetica Neue"/>
              </a:rPr>
              <a:t> </a:t>
            </a:r>
            <a:r>
              <a:rPr sz="2000" dirty="0">
                <a:latin typeface="Helvetica Neue"/>
                <a:cs typeface="Helvetica Neue"/>
              </a:rPr>
              <a:t>or dishonest?”</a:t>
            </a:r>
            <a:r>
              <a:rPr lang="en-US" sz="2000" dirty="0">
                <a:latin typeface="Helvetica Neue"/>
                <a:cs typeface="Helvetica Neue"/>
              </a:rPr>
              <a:t>     </a:t>
            </a:r>
            <a:r>
              <a:rPr lang="en-US" sz="1600" dirty="0">
                <a:latin typeface="Helvetica Neue"/>
                <a:cs typeface="Helvetica Neue"/>
              </a:rPr>
              <a:t>(</a:t>
            </a:r>
            <a:r>
              <a:rPr sz="1600" i="1" dirty="0">
                <a:latin typeface="Helvetica Neue"/>
                <a:cs typeface="Helvetica Neue"/>
              </a:rPr>
              <a:t>Credibility</a:t>
            </a:r>
            <a:r>
              <a:rPr lang="en-US" sz="1600" i="1" dirty="0">
                <a:latin typeface="Helvetica Neue"/>
                <a:cs typeface="Helvetica Neue"/>
              </a:rPr>
              <a:t>, </a:t>
            </a:r>
            <a:r>
              <a:rPr sz="1600" dirty="0">
                <a:latin typeface="Helvetica Neue"/>
                <a:cs typeface="Helvetica Neue"/>
              </a:rPr>
              <a:t>p.108-9)</a:t>
            </a:r>
            <a:endParaRPr lang="en-US" sz="1600" dirty="0">
              <a:latin typeface="Helvetica Neue"/>
              <a:cs typeface="Helvetica Neue"/>
            </a:endParaRPr>
          </a:p>
          <a:p>
            <a:pPr>
              <a:lnSpc>
                <a:spcPct val="90000"/>
              </a:lnSpc>
              <a:spcBef>
                <a:spcPts val="700"/>
              </a:spcBef>
              <a:buFont typeface="Arial"/>
              <a:defRPr sz="2400">
                <a:latin typeface="+mj-lt"/>
                <a:ea typeface="+mj-ea"/>
                <a:cs typeface="+mj-cs"/>
                <a:sym typeface="Helvetica"/>
              </a:defRPr>
            </a:pP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dirty="0">
                <a:latin typeface="Helvetica Neue"/>
                <a:cs typeface="Helvetica Neue"/>
                <a:sym typeface="Helvetica"/>
              </a:rPr>
              <a:t>5. Do I keep conversations </a:t>
            </a:r>
            <a:r>
              <a:rPr lang="en-US" sz="2000" b="1" dirty="0">
                <a:latin typeface="Helvetica Neue"/>
                <a:cs typeface="Helvetica Neue"/>
                <a:sym typeface="Helvetica"/>
              </a:rPr>
              <a:t>confidential</a:t>
            </a:r>
            <a:r>
              <a:rPr lang="en-US" sz="2000" dirty="0">
                <a:latin typeface="Helvetica Neue"/>
                <a:cs typeface="Helvetica Neue"/>
                <a:sym typeface="Helvetica"/>
              </a:rPr>
              <a:t> or do I “gossip”?</a:t>
            </a:r>
          </a:p>
          <a:p>
            <a:pPr lvl="1" indent="702128">
              <a:lnSpc>
                <a:spcPct val="90000"/>
              </a:lnSpc>
              <a:spcBef>
                <a:spcPts val="700"/>
              </a:spcBef>
              <a:buFont typeface="Arial"/>
              <a:defRPr sz="2400">
                <a:latin typeface="+mj-lt"/>
                <a:ea typeface="+mj-ea"/>
                <a:cs typeface="+mj-cs"/>
                <a:sym typeface="Helvetica"/>
              </a:defRPr>
            </a:pPr>
            <a:endParaRPr lang="en-US" sz="2000" dirty="0">
              <a:latin typeface="Helvetica Neue"/>
              <a:cs typeface="Helvetica Neue"/>
            </a:endParaRPr>
          </a:p>
          <a:p>
            <a:pPr>
              <a:lnSpc>
                <a:spcPct val="90000"/>
              </a:lnSpc>
              <a:spcBef>
                <a:spcPts val="700"/>
              </a:spcBef>
              <a:buFont typeface="Arial"/>
              <a:defRPr sz="2400">
                <a:latin typeface="+mj-lt"/>
                <a:ea typeface="+mj-ea"/>
                <a:cs typeface="+mj-cs"/>
                <a:sym typeface="Helvetica"/>
              </a:defRPr>
            </a:pPr>
            <a:r>
              <a:rPr lang="en-US" sz="2000" dirty="0">
                <a:latin typeface="Helvetica Neue"/>
                <a:cs typeface="Helvetica Neue"/>
              </a:rPr>
              <a:t>	    6. </a:t>
            </a:r>
            <a:r>
              <a:rPr lang="en-US" sz="2000" i="1" dirty="0">
                <a:latin typeface="Helvetica Neue"/>
                <a:cs typeface="Helvetica Neue"/>
              </a:rPr>
              <a:t>Why </a:t>
            </a:r>
            <a:r>
              <a:rPr lang="en-US" sz="2000" dirty="0">
                <a:latin typeface="Helvetica Neue"/>
                <a:cs typeface="Helvetica Neue"/>
              </a:rPr>
              <a:t>do the people I lead </a:t>
            </a:r>
            <a:r>
              <a:rPr lang="en-US" sz="2000" b="1" dirty="0">
                <a:latin typeface="Helvetica Neue"/>
                <a:cs typeface="Helvetica Neue"/>
              </a:rPr>
              <a:t>trust</a:t>
            </a:r>
            <a:r>
              <a:rPr lang="en-US" sz="2000" dirty="0">
                <a:latin typeface="Helvetica Neue"/>
                <a:cs typeface="Helvetica Neue"/>
              </a:rPr>
              <a:t> or distrust me?</a:t>
            </a:r>
            <a:endParaRPr sz="2000" dirty="0">
              <a:latin typeface="Helvetica Neue"/>
              <a:cs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121">
                                            <p:bg/>
                                          </p:spTgt>
                                        </p:tgtEl>
                                        <p:attrNameLst>
                                          <p:attrName>style.visibility</p:attrName>
                                        </p:attrNameLst>
                                      </p:cBhvr>
                                      <p:to>
                                        <p:strVal val="visible"/>
                                      </p:to>
                                    </p:set>
                                  </p:childTnLst>
                                </p:cTn>
                              </p:par>
                              <p:par>
                                <p:cTn id="19" presetID="1" presetClass="entr" presetSubtype="0" fill="hold" grpId="2" nodeType="withEffect">
                                  <p:stCondLst>
                                    <p:cond delay="0"/>
                                  </p:stCondLst>
                                  <p:iterate>
                                    <p:tmAbs val="0"/>
                                  </p:iterate>
                                  <p:childTnLst>
                                    <p:set>
                                      <p:cBhvr>
                                        <p:cTn id="20" fill="hold"/>
                                        <p:tgtEl>
                                          <p:spTgt spid="1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2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2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p:tmAbs val="0"/>
                                  </p:iterate>
                                  <p:childTnLst>
                                    <p:set>
                                      <p:cBhvr>
                                        <p:cTn id="32" fill="hold"/>
                                        <p:tgtEl>
                                          <p:spTgt spid="121">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2" nodeType="afterEffect">
                                  <p:stCondLst>
                                    <p:cond delay="0"/>
                                  </p:stCondLst>
                                  <p:iterate>
                                    <p:tmAbs val="0"/>
                                  </p:iterate>
                                  <p:childTnLst>
                                    <p:set>
                                      <p:cBhvr>
                                        <p:cTn id="35" fill="hold"/>
                                        <p:tgtEl>
                                          <p:spTgt spid="121">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iterate>
                                    <p:tmAbs val="0"/>
                                  </p:iterate>
                                  <p:childTnLst>
                                    <p:set>
                                      <p:cBhvr>
                                        <p:cTn id="39" fill="hold"/>
                                        <p:tgtEl>
                                          <p:spTgt spid="1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P spid="121"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2" name="Text Placeholder 2"/>
          <p:cNvSpPr txBox="1">
            <a:spLocks noGrp="1"/>
          </p:cNvSpPr>
          <p:nvPr>
            <p:ph type="body" sz="half" idx="1"/>
          </p:nvPr>
        </p:nvSpPr>
        <p:spPr>
          <a:xfrm>
            <a:off x="315555" y="2293873"/>
            <a:ext cx="8512890" cy="2265179"/>
          </a:xfrm>
          <a:prstGeom prst="rect">
            <a:avLst/>
          </a:prstGeom>
        </p:spPr>
        <p:txBody>
          <a:bodyPr/>
          <a:lstStyle/>
          <a:p>
            <a:pPr marL="0" indent="0" algn="ctr" defTabSz="384733">
              <a:lnSpc>
                <a:spcPct val="72000"/>
              </a:lnSpc>
              <a:spcBef>
                <a:spcPts val="400"/>
              </a:spcBef>
              <a:buSzTx/>
              <a:buNone/>
              <a:defRPr sz="2970" b="1">
                <a:solidFill>
                  <a:schemeClr val="accent2"/>
                </a:solidFill>
              </a:defRPr>
            </a:pPr>
            <a:r>
              <a:rPr sz="2800" dirty="0"/>
              <a:t>The Qualities of </a:t>
            </a:r>
            <a:endParaRPr lang="en-US" sz="2800" dirty="0"/>
          </a:p>
          <a:p>
            <a:pPr marL="0" indent="0" algn="ctr" defTabSz="384733">
              <a:lnSpc>
                <a:spcPct val="72000"/>
              </a:lnSpc>
              <a:spcBef>
                <a:spcPts val="400"/>
              </a:spcBef>
              <a:buSzTx/>
              <a:buNone/>
              <a:defRPr sz="2970" b="1">
                <a:solidFill>
                  <a:schemeClr val="accent2"/>
                </a:solidFill>
              </a:defRPr>
            </a:pPr>
            <a:r>
              <a:rPr sz="2800" dirty="0"/>
              <a:t>Communication and Transparency</a:t>
            </a:r>
          </a:p>
          <a:p>
            <a:pPr marL="0" indent="0" algn="ctr" defTabSz="384733">
              <a:lnSpc>
                <a:spcPct val="72000"/>
              </a:lnSpc>
              <a:spcBef>
                <a:spcPts val="400"/>
              </a:spcBef>
              <a:buSzTx/>
              <a:buNone/>
              <a:defRPr sz="2178"/>
            </a:pPr>
            <a:endParaRPr lang="en-US" dirty="0"/>
          </a:p>
          <a:p>
            <a:pPr marL="0" indent="0" algn="ctr" defTabSz="384733">
              <a:lnSpc>
                <a:spcPct val="72000"/>
              </a:lnSpc>
              <a:spcBef>
                <a:spcPts val="400"/>
              </a:spcBef>
              <a:buSzTx/>
              <a:buNone/>
              <a:defRPr sz="2178"/>
            </a:pPr>
            <a:endParaRPr sz="2400" dirty="0">
              <a:latin typeface="Helvetica Neue"/>
              <a:cs typeface="Helvetica Neue"/>
            </a:endParaRPr>
          </a:p>
          <a:p>
            <a:pPr marL="0" indent="0" algn="ctr" defTabSz="384733">
              <a:lnSpc>
                <a:spcPct val="72000"/>
              </a:lnSpc>
              <a:spcBef>
                <a:spcPts val="400"/>
              </a:spcBef>
              <a:buSzTx/>
              <a:buNone/>
              <a:defRPr sz="2772"/>
            </a:pPr>
            <a:r>
              <a:rPr sz="2400" b="1" dirty="0">
                <a:latin typeface="Helvetica Neue"/>
                <a:cs typeface="Helvetica Neue"/>
              </a:rPr>
              <a:t>“Am I honest with others and seek </a:t>
            </a:r>
            <a:r>
              <a:rPr sz="2400" b="1" i="1" dirty="0">
                <a:latin typeface="Helvetica Neue"/>
                <a:cs typeface="Helvetica Neue"/>
              </a:rPr>
              <a:t>their</a:t>
            </a:r>
            <a:r>
              <a:rPr sz="2400" b="1" dirty="0">
                <a:latin typeface="Helvetica Neue"/>
                <a:cs typeface="Helvetica Neue"/>
              </a:rPr>
              <a:t> best </a:t>
            </a:r>
            <a:endParaRPr lang="en-US" sz="2400" b="1" dirty="0">
              <a:latin typeface="Helvetica Neue"/>
              <a:cs typeface="Helvetica Neue"/>
            </a:endParaRPr>
          </a:p>
          <a:p>
            <a:pPr marL="0" indent="0" algn="ctr" defTabSz="384733">
              <a:lnSpc>
                <a:spcPct val="72000"/>
              </a:lnSpc>
              <a:spcBef>
                <a:spcPts val="400"/>
              </a:spcBef>
              <a:buSzTx/>
              <a:buNone/>
              <a:defRPr sz="2772"/>
            </a:pPr>
            <a:r>
              <a:rPr sz="2400" b="1" dirty="0">
                <a:latin typeface="Helvetica Neue"/>
                <a:cs typeface="Helvetica Neue"/>
              </a:rPr>
              <a:t>in conversations </a:t>
            </a:r>
            <a:r>
              <a:rPr sz="2400" b="1" i="1" dirty="0">
                <a:latin typeface="Helvetica Neue"/>
                <a:cs typeface="Helvetica Neue"/>
              </a:rPr>
              <a:t>with</a:t>
            </a:r>
            <a:r>
              <a:rPr sz="2400" b="1" dirty="0">
                <a:latin typeface="Helvetica Neue"/>
                <a:cs typeface="Helvetica Neue"/>
              </a:rPr>
              <a:t> them and </a:t>
            </a:r>
            <a:r>
              <a:rPr sz="2400" b="1" i="1" dirty="0">
                <a:latin typeface="Helvetica Neue"/>
                <a:cs typeface="Helvetica Neue"/>
              </a:rPr>
              <a:t>about</a:t>
            </a:r>
            <a:r>
              <a:rPr sz="2400" b="1" dirty="0">
                <a:latin typeface="Helvetica Neue"/>
                <a:cs typeface="Helvetica Neue"/>
              </a:rPr>
              <a:t> them?”</a:t>
            </a:r>
          </a:p>
        </p:txBody>
      </p:sp>
      <p:sp>
        <p:nvSpPr>
          <p:cNvPr id="143" name="Title 1"/>
          <p:cNvSpPr txBox="1">
            <a:spLocks noGrp="1"/>
          </p:cNvSpPr>
          <p:nvPr>
            <p:ph type="title"/>
          </p:nvPr>
        </p:nvSpPr>
        <p:spPr>
          <a:xfrm>
            <a:off x="391853" y="271277"/>
            <a:ext cx="8738622"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44"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45" name="2"/>
          <p:cNvSpPr txBox="1"/>
          <p:nvPr/>
        </p:nvSpPr>
        <p:spPr>
          <a:xfrm>
            <a:off x="4258870" y="1244748"/>
            <a:ext cx="626260" cy="10007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2</a:t>
            </a:r>
          </a:p>
        </p:txBody>
      </p:sp>
      <p:sp>
        <p:nvSpPr>
          <p:cNvPr id="146" name="Ephesians 4:25, 29"/>
          <p:cNvSpPr txBox="1"/>
          <p:nvPr/>
        </p:nvSpPr>
        <p:spPr>
          <a:xfrm>
            <a:off x="559416" y="4023327"/>
            <a:ext cx="8269029" cy="15912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a:latin typeface="+mj-lt"/>
                <a:ea typeface="+mj-ea"/>
                <a:cs typeface="+mj-cs"/>
                <a:sym typeface="Helvetica"/>
              </a:defRPr>
            </a:pPr>
            <a:endParaRPr dirty="0"/>
          </a:p>
          <a:p>
            <a:pPr algn="ctr" defTabSz="388620">
              <a:lnSpc>
                <a:spcPct val="90000"/>
              </a:lnSpc>
              <a:spcBef>
                <a:spcPts val="500"/>
              </a:spcBef>
              <a:buFont typeface="Arial"/>
              <a:defRPr>
                <a:latin typeface="+mj-lt"/>
                <a:ea typeface="+mj-ea"/>
                <a:cs typeface="+mj-cs"/>
                <a:sym typeface="Helvetica"/>
              </a:defRPr>
            </a:pPr>
            <a:endParaRPr b="1" i="1" dirty="0">
              <a:latin typeface="Helvetica Neue"/>
              <a:cs typeface="Helvetica Neue"/>
            </a:endParaRPr>
          </a:p>
          <a:p>
            <a:pPr algn="ctr" defTabSz="388620">
              <a:lnSpc>
                <a:spcPct val="90000"/>
              </a:lnSpc>
              <a:spcBef>
                <a:spcPts val="500"/>
              </a:spcBef>
              <a:buFont typeface="Arial"/>
              <a:defRPr>
                <a:latin typeface="+mj-lt"/>
                <a:ea typeface="+mj-ea"/>
                <a:cs typeface="+mj-cs"/>
                <a:sym typeface="Helvetica"/>
              </a:defRPr>
            </a:pPr>
            <a:r>
              <a:rPr lang="en-US" sz="2000" b="1" i="1" dirty="0">
                <a:latin typeface="Helvetica Neue"/>
                <a:cs typeface="Helvetica Neue"/>
              </a:rPr>
              <a:t>"Do not lie</a:t>
            </a:r>
            <a:r>
              <a:rPr lang="mr-IN" sz="2000" b="1" i="1" dirty="0">
                <a:latin typeface="Helvetica Neue"/>
                <a:cs typeface="Helvetica Neue"/>
              </a:rPr>
              <a:t>…</a:t>
            </a:r>
            <a:r>
              <a:rPr lang="en-US" sz="2000" b="1" i="1" dirty="0">
                <a:latin typeface="Helvetica Neue"/>
                <a:cs typeface="Helvetica Neue"/>
              </a:rPr>
              <a:t>speak truthfully</a:t>
            </a:r>
            <a:r>
              <a:rPr lang="mr-IN" sz="2000" b="1" i="1" dirty="0">
                <a:latin typeface="Helvetica Neue"/>
                <a:cs typeface="Helvetica Neue"/>
              </a:rPr>
              <a:t>…</a:t>
            </a:r>
            <a:r>
              <a:rPr lang="en-US" sz="2000" b="1" i="1" dirty="0">
                <a:latin typeface="Helvetica Neue"/>
                <a:cs typeface="Helvetica Neue"/>
              </a:rPr>
              <a:t>! Speak only what builds others up, according to their needs, that it may benefit those who listen.”</a:t>
            </a:r>
          </a:p>
          <a:p>
            <a:pPr algn="ctr" defTabSz="388620">
              <a:lnSpc>
                <a:spcPct val="90000"/>
              </a:lnSpc>
              <a:spcBef>
                <a:spcPts val="500"/>
              </a:spcBef>
              <a:buFont typeface="Arial"/>
              <a:defRPr>
                <a:latin typeface="+mj-lt"/>
                <a:ea typeface="+mj-ea"/>
                <a:cs typeface="+mj-cs"/>
                <a:sym typeface="Helvetica"/>
              </a:defRPr>
            </a:pPr>
            <a:r>
              <a:rPr lang="en-US" b="1" i="1" dirty="0">
                <a:latin typeface="Helvetica Neue"/>
                <a:cs typeface="Helvetica Neue"/>
              </a:rPr>
              <a:t> </a:t>
            </a:r>
            <a:r>
              <a:rPr dirty="0">
                <a:latin typeface="Helvetica Neue"/>
                <a:cs typeface="Helvetica Neue"/>
              </a:rPr>
              <a:t>Ephesians 4:25, 29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Text Placeholder 2"/>
          <p:cNvSpPr txBox="1">
            <a:spLocks noGrp="1"/>
          </p:cNvSpPr>
          <p:nvPr>
            <p:ph type="body" idx="1"/>
          </p:nvPr>
        </p:nvSpPr>
        <p:spPr>
          <a:xfrm>
            <a:off x="279100" y="712939"/>
            <a:ext cx="8582312" cy="4888496"/>
          </a:xfrm>
          <a:prstGeom prst="rect">
            <a:avLst/>
          </a:prstGeom>
        </p:spPr>
        <p:txBody>
          <a:bodyPr>
            <a:normAutofit/>
          </a:bodyPr>
          <a:lstStyle/>
          <a:p>
            <a:pPr marL="0" indent="0" algn="ctr" defTabSz="314782">
              <a:lnSpc>
                <a:spcPct val="72000"/>
              </a:lnSpc>
              <a:spcBef>
                <a:spcPts val="400"/>
              </a:spcBef>
              <a:buSzTx/>
              <a:buNone/>
              <a:defRPr sz="2430" b="1">
                <a:solidFill>
                  <a:schemeClr val="accent2"/>
                </a:solidFill>
              </a:defRPr>
            </a:pPr>
            <a:r>
              <a:rPr sz="2800" dirty="0"/>
              <a:t>Focus on Communication and Transparency</a:t>
            </a:r>
          </a:p>
          <a:p>
            <a:pPr marL="0" indent="0" algn="ctr" defTabSz="314782">
              <a:lnSpc>
                <a:spcPct val="72000"/>
              </a:lnSpc>
              <a:spcBef>
                <a:spcPts val="400"/>
              </a:spcBef>
              <a:buSzTx/>
              <a:buNone/>
              <a:defRPr sz="1620"/>
            </a:pPr>
            <a:endParaRPr dirty="0"/>
          </a:p>
          <a:p>
            <a:pPr marL="0" indent="0" algn="ctr" defTabSz="314782">
              <a:lnSpc>
                <a:spcPct val="72000"/>
              </a:lnSpc>
              <a:spcBef>
                <a:spcPts val="400"/>
              </a:spcBef>
              <a:buSzTx/>
              <a:buNone/>
              <a:defRPr sz="2835" b="1"/>
            </a:pPr>
            <a:r>
              <a:rPr sz="2800" dirty="0">
                <a:latin typeface="Helvetica Neue"/>
                <a:cs typeface="Helvetica Neue"/>
              </a:rPr>
              <a:t>Speaking the truth in love*</a:t>
            </a:r>
          </a:p>
          <a:p>
            <a:pPr marL="0" indent="0" algn="ctr" defTabSz="314782">
              <a:lnSpc>
                <a:spcPct val="72000"/>
              </a:lnSpc>
              <a:spcBef>
                <a:spcPts val="400"/>
              </a:spcBef>
              <a:buSzTx/>
              <a:buNone/>
              <a:defRPr sz="2268"/>
            </a:pPr>
            <a:r>
              <a:rPr dirty="0"/>
              <a:t> </a:t>
            </a:r>
            <a:r>
              <a:rPr sz="1944" dirty="0"/>
              <a:t>Ephesians 4:16, 25-32</a:t>
            </a:r>
          </a:p>
          <a:p>
            <a:pPr marL="0" indent="0" algn="ctr" defTabSz="314782">
              <a:lnSpc>
                <a:spcPct val="72000"/>
              </a:lnSpc>
              <a:spcBef>
                <a:spcPts val="400"/>
              </a:spcBef>
              <a:buSzTx/>
              <a:buNone/>
              <a:defRPr sz="2268"/>
            </a:pPr>
            <a:endParaRPr sz="2400" dirty="0"/>
          </a:p>
          <a:p>
            <a:pPr marL="0" indent="0" algn="ctr" defTabSz="314782">
              <a:lnSpc>
                <a:spcPct val="72000"/>
              </a:lnSpc>
              <a:spcBef>
                <a:spcPts val="400"/>
              </a:spcBef>
              <a:buSzTx/>
              <a:buNone/>
              <a:defRPr sz="2268"/>
            </a:pPr>
            <a:r>
              <a:rPr sz="2400" dirty="0"/>
              <a:t>Four motivations</a:t>
            </a:r>
          </a:p>
          <a:p>
            <a:pPr marL="0" indent="0" algn="ctr" defTabSz="314782">
              <a:lnSpc>
                <a:spcPct val="72000"/>
              </a:lnSpc>
              <a:spcBef>
                <a:spcPts val="400"/>
              </a:spcBef>
              <a:buSzTx/>
              <a:buNone/>
              <a:defRPr sz="2268"/>
            </a:pPr>
            <a:r>
              <a:rPr sz="2400" dirty="0"/>
              <a:t>Four commands</a:t>
            </a:r>
          </a:p>
          <a:p>
            <a:pPr marL="0" indent="0" algn="ctr" defTabSz="314782">
              <a:lnSpc>
                <a:spcPct val="72000"/>
              </a:lnSpc>
              <a:spcBef>
                <a:spcPts val="400"/>
              </a:spcBef>
              <a:buSzTx/>
              <a:buNone/>
              <a:defRPr sz="2268"/>
            </a:pPr>
            <a:r>
              <a:rPr sz="2400" dirty="0"/>
              <a:t>Four prohibitions</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a:t>
            </a:r>
            <a:r>
              <a:rPr sz="2400" i="1" dirty="0">
                <a:latin typeface="Helvetica Neue"/>
                <a:cs typeface="Helvetica Neue"/>
              </a:rPr>
              <a:t>God is grieved when</a:t>
            </a:r>
            <a:r>
              <a:rPr sz="2400" dirty="0">
                <a:latin typeface="Helvetica Neue"/>
                <a:cs typeface="Helvetica Neue"/>
              </a:rPr>
              <a:t>….” Ephesians 4:30a</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 “Be </a:t>
            </a:r>
            <a:r>
              <a:rPr sz="2400" i="1" dirty="0">
                <a:latin typeface="Helvetica Neue"/>
                <a:cs typeface="Helvetica Neue"/>
              </a:rPr>
              <a:t>imitators of God, therefore…and live a life of love….</a:t>
            </a:r>
            <a:r>
              <a:rPr sz="2400" dirty="0">
                <a:latin typeface="Helvetica Neue"/>
                <a:cs typeface="Helvetica Neue"/>
              </a:rPr>
              <a:t>” </a:t>
            </a:r>
            <a:r>
              <a:rPr sz="2000" dirty="0">
                <a:latin typeface="Helvetica Neue"/>
                <a:cs typeface="Helvetica Neue"/>
              </a:rPr>
              <a:t>Ephesians 5:1-2</a:t>
            </a:r>
            <a:endParaRPr lang="en-US" sz="2000" dirty="0">
              <a:latin typeface="Helvetica Neue"/>
              <a:cs typeface="Helvetica Neue"/>
            </a:endParaRPr>
          </a:p>
          <a:p>
            <a:pPr marL="0" indent="0" algn="ctr" defTabSz="314782">
              <a:lnSpc>
                <a:spcPct val="72000"/>
              </a:lnSpc>
              <a:spcBef>
                <a:spcPts val="400"/>
              </a:spcBef>
              <a:buSzTx/>
              <a:buNone/>
              <a:defRPr sz="2268"/>
            </a:pPr>
            <a:r>
              <a:rPr lang="en-US" sz="1944" b="1" dirty="0"/>
              <a:t>                        </a:t>
            </a:r>
            <a:endParaRPr lang="en-US" sz="2000" b="1" dirty="0"/>
          </a:p>
          <a:p>
            <a:pPr marL="0" indent="0" algn="ctr" defTabSz="314782">
              <a:lnSpc>
                <a:spcPct val="72000"/>
              </a:lnSpc>
              <a:spcBef>
                <a:spcPts val="400"/>
              </a:spcBef>
              <a:buSzTx/>
              <a:buNone/>
              <a:defRPr sz="2268"/>
            </a:pPr>
            <a:r>
              <a:rPr lang="en-US" sz="2000" b="1" dirty="0"/>
              <a:t>*See Text, Chapter Two. Figure 2.1. “A Communication Model”</a:t>
            </a:r>
          </a:p>
          <a:p>
            <a:pPr marL="0" indent="0" defTabSz="314782">
              <a:lnSpc>
                <a:spcPct val="72000"/>
              </a:lnSpc>
              <a:spcBef>
                <a:spcPts val="400"/>
              </a:spcBef>
              <a:buSzTx/>
              <a:buNone/>
              <a:defRPr sz="2268"/>
            </a:pPr>
            <a:endParaRPr sz="1944" dirty="0"/>
          </a:p>
        </p:txBody>
      </p:sp>
      <p:sp>
        <p:nvSpPr>
          <p:cNvPr id="149" name="Text"/>
          <p:cNvSpPr txBox="1"/>
          <p:nvPr/>
        </p:nvSpPr>
        <p:spPr>
          <a:xfrm>
            <a:off x="4508499" y="4157981"/>
            <a:ext cx="127001" cy="93573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Title 1"/>
          <p:cNvSpPr txBox="1">
            <a:spLocks noGrp="1"/>
          </p:cNvSpPr>
          <p:nvPr>
            <p:ph type="title"/>
          </p:nvPr>
        </p:nvSpPr>
        <p:spPr>
          <a:xfrm>
            <a:off x="67887" y="181079"/>
            <a:ext cx="9008226" cy="642280"/>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2" name="Text Placeholder 2"/>
          <p:cNvSpPr txBox="1">
            <a:spLocks noGrp="1"/>
          </p:cNvSpPr>
          <p:nvPr>
            <p:ph type="body" sz="quarter" idx="1"/>
          </p:nvPr>
        </p:nvSpPr>
        <p:spPr>
          <a:xfrm>
            <a:off x="398320" y="846278"/>
            <a:ext cx="8060152" cy="1332985"/>
          </a:xfrm>
          <a:prstGeom prst="rect">
            <a:avLst/>
          </a:prstGeom>
        </p:spPr>
        <p:txBody>
          <a:bodyPr/>
          <a:lstStyle/>
          <a:p>
            <a:pPr marL="0" indent="0" algn="ctr" defTabSz="388620">
              <a:lnSpc>
                <a:spcPct val="72000"/>
              </a:lnSpc>
              <a:spcBef>
                <a:spcPts val="500"/>
              </a:spcBef>
              <a:buSzTx/>
              <a:buNone/>
              <a:defRPr sz="2600" b="1" i="1"/>
            </a:pPr>
            <a:endParaRPr sz="1900" b="0" dirty="0"/>
          </a:p>
          <a:p>
            <a:pPr marL="0" indent="0" algn="ctr" defTabSz="388620">
              <a:lnSpc>
                <a:spcPct val="72000"/>
              </a:lnSpc>
              <a:spcBef>
                <a:spcPts val="500"/>
              </a:spcBef>
              <a:buSzTx/>
              <a:buNone/>
              <a:defRPr sz="1800" b="1"/>
            </a:pPr>
            <a:r>
              <a:rPr sz="2800" dirty="0">
                <a:latin typeface="Helvetica Neue"/>
                <a:cs typeface="Helvetica Neue"/>
              </a:rPr>
              <a:t>Questions to consider from Ephesians 4:29: </a:t>
            </a:r>
          </a:p>
        </p:txBody>
      </p:sp>
      <p:sp>
        <p:nvSpPr>
          <p:cNvPr id="153" name="Do I speak more negatively than positively?…"/>
          <p:cNvSpPr txBox="1"/>
          <p:nvPr/>
        </p:nvSpPr>
        <p:spPr>
          <a:xfrm>
            <a:off x="200535" y="1772976"/>
            <a:ext cx="8257937" cy="377897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584200" algn="ctr" defTabSz="388620">
              <a:spcBef>
                <a:spcPts val="500"/>
              </a:spcBef>
              <a:buSzPct val="100000"/>
              <a:defRPr b="1">
                <a:latin typeface="+mj-lt"/>
                <a:ea typeface="+mj-ea"/>
                <a:cs typeface="+mj-cs"/>
                <a:sym typeface="Helvetica"/>
              </a:defRPr>
            </a:pPr>
            <a:r>
              <a:rPr lang="en-US" sz="2400" dirty="0"/>
              <a:t>1. </a:t>
            </a:r>
            <a:r>
              <a:rPr sz="2400" dirty="0"/>
              <a:t>Do I speak more negatively than positively? </a:t>
            </a:r>
          </a:p>
          <a:p>
            <a:pPr marL="584200" algn="ctr" defTabSz="388620">
              <a:spcBef>
                <a:spcPts val="500"/>
              </a:spcBef>
              <a:buSzPct val="100000"/>
              <a:defRPr b="1">
                <a:latin typeface="+mj-lt"/>
                <a:ea typeface="+mj-ea"/>
                <a:cs typeface="+mj-cs"/>
                <a:sym typeface="Helvetica"/>
              </a:defRPr>
            </a:pPr>
            <a:r>
              <a:rPr lang="en-US" sz="2400" dirty="0"/>
              <a:t>2. </a:t>
            </a:r>
            <a:r>
              <a:rPr sz="2400" dirty="0"/>
              <a:t>Do I respond quickly before I have all the facts?</a:t>
            </a:r>
          </a:p>
          <a:p>
            <a:pPr marL="584200" algn="ctr" defTabSz="388620">
              <a:spcBef>
                <a:spcPts val="500"/>
              </a:spcBef>
              <a:buSzPct val="100000"/>
              <a:defRPr b="1">
                <a:latin typeface="+mj-lt"/>
                <a:ea typeface="+mj-ea"/>
                <a:cs typeface="+mj-cs"/>
                <a:sym typeface="Helvetica"/>
              </a:defRPr>
            </a:pPr>
            <a:r>
              <a:rPr lang="en-US" sz="2400" dirty="0"/>
              <a:t>3. </a:t>
            </a:r>
            <a:r>
              <a:rPr sz="2400" dirty="0"/>
              <a:t>Do I talk about people behind their backs, saying things I would not say to them? </a:t>
            </a:r>
          </a:p>
          <a:p>
            <a:pPr marL="584200" algn="ctr" defTabSz="388620">
              <a:spcBef>
                <a:spcPts val="500"/>
              </a:spcBef>
              <a:buSzPct val="100000"/>
              <a:defRPr b="1">
                <a:latin typeface="+mj-lt"/>
                <a:ea typeface="+mj-ea"/>
                <a:cs typeface="+mj-cs"/>
                <a:sym typeface="Helvetica"/>
              </a:defRPr>
            </a:pPr>
            <a:r>
              <a:rPr lang="en-US" sz="2400" dirty="0"/>
              <a:t>4. </a:t>
            </a:r>
            <a:r>
              <a:rPr sz="2400" dirty="0"/>
              <a:t>Do I stress unimportant issues?</a:t>
            </a:r>
          </a:p>
          <a:p>
            <a:pPr marL="584200" algn="ctr" defTabSz="388620">
              <a:spcBef>
                <a:spcPts val="500"/>
              </a:spcBef>
              <a:buSzPct val="100000"/>
              <a:defRPr b="1">
                <a:latin typeface="+mj-lt"/>
                <a:ea typeface="+mj-ea"/>
                <a:cs typeface="+mj-cs"/>
                <a:sym typeface="Helvetica"/>
              </a:defRPr>
            </a:pPr>
            <a:r>
              <a:rPr lang="en-US" sz="2400" dirty="0"/>
              <a:t>5. </a:t>
            </a:r>
            <a:r>
              <a:rPr sz="2400" dirty="0"/>
              <a:t>Do I make excuses?</a:t>
            </a:r>
          </a:p>
          <a:p>
            <a:pPr marL="584200" algn="ctr" defTabSz="388620">
              <a:spcBef>
                <a:spcPts val="500"/>
              </a:spcBef>
              <a:buSzPct val="100000"/>
              <a:defRPr b="1">
                <a:latin typeface="+mj-lt"/>
                <a:ea typeface="+mj-ea"/>
                <a:cs typeface="+mj-cs"/>
                <a:sym typeface="Helvetica"/>
              </a:defRPr>
            </a:pPr>
            <a:r>
              <a:rPr lang="en-US" sz="2400" dirty="0"/>
              <a:t>6. </a:t>
            </a:r>
            <a:r>
              <a:rPr sz="2400" dirty="0"/>
              <a:t>Do I avoid reality questions?</a:t>
            </a:r>
          </a:p>
          <a:p>
            <a:pPr marL="800100" indent="-215900" algn="ctr" defTabSz="388620">
              <a:spcBef>
                <a:spcPts val="500"/>
              </a:spcBef>
              <a:buSzPct val="100000"/>
              <a:buChar char="•"/>
              <a:defRPr sz="1600" b="1">
                <a:latin typeface="+mj-lt"/>
                <a:ea typeface="+mj-ea"/>
                <a:cs typeface="+mj-cs"/>
                <a:sym typeface="Helvetica"/>
              </a:defRPr>
            </a:pPr>
            <a:endParaRPr sz="2400" dirty="0"/>
          </a:p>
          <a:p>
            <a:pPr algn="ctr" defTabSz="388620">
              <a:lnSpc>
                <a:spcPct val="72000"/>
              </a:lnSpc>
              <a:spcBef>
                <a:spcPts val="500"/>
              </a:spcBef>
              <a:buFont typeface="Arial"/>
              <a:defRPr sz="2600" b="1" i="1">
                <a:latin typeface="+mj-lt"/>
                <a:ea typeface="+mj-ea"/>
                <a:cs typeface="+mj-cs"/>
                <a:sym typeface="Helvetica"/>
              </a:defRPr>
            </a:pPr>
            <a:r>
              <a:rPr lang="en-US" sz="2400" b="0" i="0" dirty="0"/>
              <a:t>       </a:t>
            </a:r>
            <a:r>
              <a:rPr sz="2400" b="0" i="0" dirty="0"/>
              <a:t>What are </a:t>
            </a:r>
            <a:r>
              <a:rPr sz="2400" dirty="0"/>
              <a:t>“Unfair Communication Techniques”</a:t>
            </a:r>
            <a:r>
              <a:rPr sz="2400" b="0" dirty="0"/>
              <a:t>?</a:t>
            </a:r>
            <a:r>
              <a:rPr sz="2400"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5" name="Title 1"/>
          <p:cNvSpPr txBox="1">
            <a:spLocks noGrp="1"/>
          </p:cNvSpPr>
          <p:nvPr>
            <p:ph type="title"/>
          </p:nvPr>
        </p:nvSpPr>
        <p:spPr>
          <a:xfrm>
            <a:off x="126228" y="130279"/>
            <a:ext cx="8891545" cy="944461"/>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6" name="Text Placeholder 2"/>
          <p:cNvSpPr txBox="1">
            <a:spLocks noGrp="1"/>
          </p:cNvSpPr>
          <p:nvPr>
            <p:ph type="body" idx="1"/>
          </p:nvPr>
        </p:nvSpPr>
        <p:spPr>
          <a:xfrm>
            <a:off x="50143" y="682728"/>
            <a:ext cx="9043714" cy="5359496"/>
          </a:xfrm>
          <a:prstGeom prst="rect">
            <a:avLst/>
          </a:prstGeom>
        </p:spPr>
        <p:txBody>
          <a:bodyPr/>
          <a:lstStyle/>
          <a:p>
            <a:pPr marL="0" lvl="3" indent="1565910" algn="ctr">
              <a:lnSpc>
                <a:spcPct val="90000"/>
              </a:lnSpc>
              <a:buSzTx/>
              <a:buNone/>
              <a:defRPr sz="2400" b="1"/>
            </a:pPr>
            <a:endParaRPr dirty="0"/>
          </a:p>
          <a:p>
            <a:pPr marL="0" lvl="3" indent="1565910">
              <a:lnSpc>
                <a:spcPct val="90000"/>
              </a:lnSpc>
              <a:buSzTx/>
              <a:buNone/>
              <a:defRPr sz="2400" b="1"/>
            </a:pPr>
            <a:r>
              <a:rPr sz="2400" i="1" dirty="0">
                <a:latin typeface="Helvetica Neue"/>
                <a:cs typeface="Helvetica Neue"/>
              </a:rPr>
              <a:t>As leaders, through the words we use, we: </a:t>
            </a:r>
          </a:p>
          <a:p>
            <a:pPr marL="0" indent="228600">
              <a:spcBef>
                <a:spcPts val="0"/>
              </a:spcBef>
              <a:buSzTx/>
              <a:buFontTx/>
              <a:buNone/>
              <a:tabLst>
                <a:tab pos="457200" algn="l"/>
                <a:tab pos="914400" algn="l"/>
              </a:tabLst>
              <a:defRPr sz="2400" b="1"/>
            </a:pPr>
            <a:r>
              <a:rPr sz="2400" dirty="0">
                <a:latin typeface="Helvetica Neue"/>
                <a:cs typeface="Helvetica Neue"/>
              </a:rPr>
              <a:t>  </a:t>
            </a:r>
          </a:p>
          <a:p>
            <a:pPr marL="0" lvl="2" indent="0" algn="ctr">
              <a:spcBef>
                <a:spcPts val="0"/>
              </a:spcBef>
              <a:buSzTx/>
              <a:buFontTx/>
              <a:buNone/>
              <a:tabLst>
                <a:tab pos="457200" algn="l"/>
                <a:tab pos="914400" algn="l"/>
              </a:tabLst>
              <a:defRPr sz="2400" b="1"/>
            </a:pPr>
            <a:r>
              <a:rPr sz="2400" dirty="0">
                <a:latin typeface="Helvetica Neue"/>
                <a:cs typeface="Helvetica Neue"/>
              </a:rPr>
              <a:t>Encourage or discourage…</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Lift them up or put them down… </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Speak positively or negatively…</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Focus on “them” or focus on self. </a:t>
            </a:r>
            <a:endParaRPr lang="en-US" sz="2400" dirty="0">
              <a:latin typeface="Helvetica Neue"/>
              <a:cs typeface="Helvetica Neue"/>
            </a:endParaRPr>
          </a:p>
          <a:p>
            <a:pPr marL="0" indent="0" algn="ctr">
              <a:spcBef>
                <a:spcPts val="0"/>
              </a:spcBef>
              <a:buSzTx/>
              <a:buFontTx/>
              <a:buNone/>
              <a:tabLst>
                <a:tab pos="457200" algn="l"/>
                <a:tab pos="914400" algn="l"/>
              </a:tabLst>
              <a:defRPr sz="2400" b="1"/>
            </a:pPr>
            <a:endParaRPr lang="en-US" dirty="0"/>
          </a:p>
          <a:p>
            <a:pPr marL="0" indent="0">
              <a:spcBef>
                <a:spcPts val="0"/>
              </a:spcBef>
              <a:buSzTx/>
              <a:buFontTx/>
              <a:buNone/>
              <a:tabLst>
                <a:tab pos="457200" algn="l"/>
                <a:tab pos="914400" algn="l"/>
              </a:tabLst>
              <a:defRPr sz="2400" b="1"/>
            </a:pPr>
            <a:r>
              <a:rPr lang="en-US" dirty="0"/>
              <a:t> </a:t>
            </a:r>
            <a:r>
              <a:rPr lang="en-US" dirty="0">
                <a:latin typeface="Helvetica Neue"/>
                <a:cs typeface="Helvetica Neue"/>
              </a:rPr>
              <a:t>Discussion: How have I been “blessed” or “hurt” by words?</a:t>
            </a:r>
            <a:endParaRPr dirty="0">
              <a:latin typeface="Helvetica Neue"/>
              <a:cs typeface="Helvetica Neue"/>
            </a:endParaRPr>
          </a:p>
        </p:txBody>
      </p:sp>
    </p:spTree>
    <p:extLst>
      <p:ext uri="{BB962C8B-B14F-4D97-AF65-F5344CB8AC3E}">
        <p14:creationId xmlns:p14="http://schemas.microsoft.com/office/powerpoint/2010/main" val="426265951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5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56">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8" name="Text Placeholder 2"/>
          <p:cNvSpPr txBox="1">
            <a:spLocks noGrp="1"/>
          </p:cNvSpPr>
          <p:nvPr>
            <p:ph type="body" sz="half" idx="1"/>
          </p:nvPr>
        </p:nvSpPr>
        <p:spPr>
          <a:xfrm>
            <a:off x="560641" y="2163675"/>
            <a:ext cx="8214361" cy="1995438"/>
          </a:xfrm>
          <a:prstGeom prst="rect">
            <a:avLst/>
          </a:prstGeom>
        </p:spPr>
        <p:txBody>
          <a:bodyPr>
            <a:normAutofit lnSpcReduction="10000"/>
          </a:bodyPr>
          <a:lstStyle/>
          <a:p>
            <a:pPr marL="0" indent="0" algn="ctr" defTabSz="388620">
              <a:lnSpc>
                <a:spcPct val="90000"/>
              </a:lnSpc>
              <a:spcBef>
                <a:spcPts val="500"/>
              </a:spcBef>
              <a:buSzTx/>
              <a:buNone/>
              <a:defRPr sz="3300" b="1">
                <a:solidFill>
                  <a:schemeClr val="accent2"/>
                </a:solidFill>
              </a:defRPr>
            </a:pPr>
            <a:r>
              <a:rPr sz="2800" dirty="0"/>
              <a:t>The Qualities of Confidentiality and Courageous Conversations </a:t>
            </a:r>
          </a:p>
          <a:p>
            <a:pPr marL="0" indent="0" algn="ctr" defTabSz="388620">
              <a:lnSpc>
                <a:spcPct val="90000"/>
              </a:lnSpc>
              <a:spcBef>
                <a:spcPts val="500"/>
              </a:spcBef>
              <a:buSzTx/>
              <a:buNone/>
              <a:defRPr sz="2000"/>
            </a:pPr>
            <a:endParaRPr lang="en-US" sz="2400" b="1" dirty="0"/>
          </a:p>
          <a:p>
            <a:pPr marL="0" indent="0" algn="ctr" defTabSz="388620">
              <a:lnSpc>
                <a:spcPct val="90000"/>
              </a:lnSpc>
              <a:spcBef>
                <a:spcPts val="500"/>
              </a:spcBef>
              <a:buSzTx/>
              <a:buNone/>
              <a:defRPr sz="2000"/>
            </a:pPr>
            <a:r>
              <a:rPr sz="2400" b="1" dirty="0"/>
              <a:t>“Do I</a:t>
            </a:r>
            <a:r>
              <a:rPr lang="en-US" sz="2400" b="1" dirty="0"/>
              <a:t> speak directly to those who </a:t>
            </a:r>
            <a:r>
              <a:rPr lang="en-US" sz="2400" b="1" i="1" dirty="0"/>
              <a:t>differ </a:t>
            </a:r>
            <a:r>
              <a:rPr lang="en-US" sz="2400" b="1" dirty="0"/>
              <a:t>with me and</a:t>
            </a:r>
          </a:p>
          <a:p>
            <a:pPr marL="0" indent="0" algn="ctr" defTabSz="388620">
              <a:lnSpc>
                <a:spcPct val="90000"/>
              </a:lnSpc>
              <a:spcBef>
                <a:spcPts val="500"/>
              </a:spcBef>
              <a:buSzTx/>
              <a:buNone/>
              <a:defRPr sz="2000"/>
            </a:pPr>
            <a:r>
              <a:rPr lang="en-US" sz="2400" b="1" dirty="0"/>
              <a:t>do I hold these conversations </a:t>
            </a:r>
            <a:r>
              <a:rPr lang="en-US" sz="2400" b="1" i="1" dirty="0"/>
              <a:t>confidentially</a:t>
            </a:r>
            <a:r>
              <a:rPr sz="2400" b="1" dirty="0"/>
              <a:t>?” </a:t>
            </a:r>
          </a:p>
        </p:txBody>
      </p:sp>
      <p:sp>
        <p:nvSpPr>
          <p:cNvPr id="159" name="Title 1"/>
          <p:cNvSpPr txBox="1">
            <a:spLocks noGrp="1"/>
          </p:cNvSpPr>
          <p:nvPr>
            <p:ph type="title"/>
          </p:nvPr>
        </p:nvSpPr>
        <p:spPr>
          <a:xfrm>
            <a:off x="298511" y="314358"/>
            <a:ext cx="8738621"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60"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61" name="3"/>
          <p:cNvSpPr txBox="1"/>
          <p:nvPr/>
        </p:nvSpPr>
        <p:spPr>
          <a:xfrm>
            <a:off x="4258870" y="1244748"/>
            <a:ext cx="626260" cy="10007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3</a:t>
            </a:r>
          </a:p>
        </p:txBody>
      </p:sp>
      <p:sp>
        <p:nvSpPr>
          <p:cNvPr id="162" name="“A gossip ….” Proverbs 11:13…"/>
          <p:cNvSpPr txBox="1"/>
          <p:nvPr/>
        </p:nvSpPr>
        <p:spPr>
          <a:xfrm>
            <a:off x="401664" y="4221296"/>
            <a:ext cx="8373338" cy="139781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sz="1500">
                <a:latin typeface="+mj-lt"/>
                <a:ea typeface="+mj-ea"/>
                <a:cs typeface="+mj-cs"/>
                <a:sym typeface="Helvetica"/>
              </a:defRPr>
            </a:pPr>
            <a:r>
              <a:rPr b="1" i="1" dirty="0"/>
              <a:t>“</a:t>
            </a:r>
            <a:r>
              <a:rPr sz="2000" b="1" i="1" dirty="0"/>
              <a:t>A gossip ….</a:t>
            </a:r>
            <a:r>
              <a:rPr dirty="0"/>
              <a:t>” Proverbs 11:13</a:t>
            </a:r>
          </a:p>
          <a:p>
            <a:pPr algn="ctr" defTabSz="388620">
              <a:lnSpc>
                <a:spcPct val="90000"/>
              </a:lnSpc>
              <a:spcBef>
                <a:spcPts val="500"/>
              </a:spcBef>
              <a:buFont typeface="Arial"/>
              <a:defRPr sz="1500">
                <a:latin typeface="+mj-lt"/>
                <a:ea typeface="+mj-ea"/>
                <a:cs typeface="+mj-cs"/>
                <a:sym typeface="Helvetica"/>
              </a:defRPr>
            </a:pPr>
            <a:r>
              <a:rPr sz="2000" b="1" dirty="0"/>
              <a:t>Jesus</a:t>
            </a:r>
            <a:r>
              <a:rPr sz="2000" dirty="0"/>
              <a:t>: </a:t>
            </a:r>
            <a:r>
              <a:rPr dirty="0"/>
              <a:t>Matthew 5:37</a:t>
            </a:r>
            <a:endParaRPr lang="en-US" dirty="0"/>
          </a:p>
          <a:p>
            <a:pPr algn="ctr" defTabSz="388620">
              <a:lnSpc>
                <a:spcPct val="90000"/>
              </a:lnSpc>
              <a:spcBef>
                <a:spcPts val="500"/>
              </a:spcBef>
              <a:buFont typeface="Arial"/>
              <a:defRPr sz="1500">
                <a:latin typeface="+mj-lt"/>
                <a:ea typeface="+mj-ea"/>
                <a:cs typeface="+mj-cs"/>
                <a:sym typeface="Helvetica"/>
              </a:defRPr>
            </a:pPr>
            <a:r>
              <a:rPr lang="en-US" sz="2000" dirty="0"/>
              <a:t>Paul: </a:t>
            </a:r>
            <a:r>
              <a:rPr lang="en-US" sz="2000" i="1" dirty="0"/>
              <a:t>“</a:t>
            </a:r>
            <a:r>
              <a:rPr lang="en-US" sz="2000" b="1" i="1" dirty="0"/>
              <a:t>Speak the Truth in Love</a:t>
            </a:r>
            <a:r>
              <a:rPr lang="en-US" b="1" i="1" dirty="0"/>
              <a:t>” </a:t>
            </a:r>
            <a:r>
              <a:rPr lang="en-US" dirty="0"/>
              <a:t>Ephesians 4: 15</a:t>
            </a:r>
            <a:endParaRPr dirty="0"/>
          </a:p>
          <a:p>
            <a:pPr algn="ctr" defTabSz="388620">
              <a:lnSpc>
                <a:spcPct val="90000"/>
              </a:lnSpc>
              <a:spcBef>
                <a:spcPts val="500"/>
              </a:spcBef>
              <a:buFont typeface="Arial"/>
              <a:defRPr sz="1500">
                <a:latin typeface="+mj-lt"/>
                <a:ea typeface="+mj-ea"/>
                <a:cs typeface="+mj-cs"/>
                <a:sym typeface="Helvetica"/>
              </a:defRPr>
            </a:pPr>
            <a:r>
              <a:rPr sz="2000" dirty="0"/>
              <a:t>Paul: </a:t>
            </a:r>
            <a:r>
              <a:rPr sz="2000" b="1" i="1" dirty="0"/>
              <a:t>“Do not let the sun go down on your anger</a:t>
            </a:r>
            <a:r>
              <a:rPr b="1" i="1" dirty="0"/>
              <a:t>.”</a:t>
            </a:r>
            <a:r>
              <a:rPr dirty="0"/>
              <a:t> Ephesians 4:26-27.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200869" y="733268"/>
            <a:ext cx="8943131" cy="5087848"/>
          </a:xfrm>
          <a:prstGeom prst="rect">
            <a:avLst/>
          </a:prstGeom>
        </p:spPr>
        <p:txBody>
          <a:bodyPr>
            <a:normAutofit/>
          </a:bodyPr>
          <a:lstStyle/>
          <a:p>
            <a:pPr marL="0" indent="0" algn="ctr" defTabSz="288712">
              <a:spcBef>
                <a:spcPts val="0"/>
              </a:spcBef>
              <a:buSzTx/>
              <a:buNone/>
              <a:defRPr sz="2000"/>
            </a:pPr>
            <a:r>
              <a:rPr sz="2400" dirty="0">
                <a:latin typeface="Helvetica Neue"/>
                <a:cs typeface="Helvetica Neue"/>
              </a:rPr>
              <a:t>“Vigorously discuss policy options and </a:t>
            </a:r>
          </a:p>
          <a:p>
            <a:pPr marL="0" indent="0" algn="ctr" defTabSz="288712">
              <a:spcBef>
                <a:spcPts val="0"/>
              </a:spcBef>
              <a:buSzTx/>
              <a:buNone/>
              <a:defRPr sz="2000"/>
            </a:pPr>
            <a:r>
              <a:rPr sz="2400" dirty="0">
                <a:latin typeface="Helvetica Neue"/>
                <a:cs typeface="Helvetica Neue"/>
              </a:rPr>
              <a:t>make decisions </a:t>
            </a:r>
            <a:r>
              <a:rPr sz="2400" b="1" dirty="0">
                <a:latin typeface="Helvetica Neue"/>
                <a:cs typeface="Helvetica Neue"/>
              </a:rPr>
              <a:t>within </a:t>
            </a:r>
            <a:r>
              <a:rPr sz="2400" dirty="0">
                <a:latin typeface="Helvetica Neue"/>
                <a:cs typeface="Helvetica Neue"/>
              </a:rPr>
              <a:t>board meetings! Or Family. Or Church.</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a:latin typeface="Helvetica Neue"/>
                <a:cs typeface="Helvetica Neue"/>
              </a:rPr>
              <a:t> Communicate board action outside of board meetings  </a:t>
            </a:r>
          </a:p>
          <a:p>
            <a:pPr marL="0" indent="0" algn="ctr" defTabSz="288712">
              <a:spcBef>
                <a:spcPts val="0"/>
              </a:spcBef>
              <a:buSzTx/>
              <a:buNone/>
              <a:defRPr sz="2000"/>
            </a:pPr>
            <a:r>
              <a:rPr sz="2400" dirty="0">
                <a:latin typeface="Helvetica Neue"/>
                <a:cs typeface="Helvetica Neue"/>
              </a:rPr>
              <a:t> with </a:t>
            </a:r>
            <a:r>
              <a:rPr sz="2400" b="1" dirty="0">
                <a:latin typeface="Helvetica Neue"/>
                <a:cs typeface="Helvetica Neue"/>
              </a:rPr>
              <a:t>unified</a:t>
            </a:r>
            <a:r>
              <a:rPr sz="2400" dirty="0">
                <a:latin typeface="Helvetica Neue"/>
                <a:cs typeface="Helvetica Neue"/>
              </a:rPr>
              <a:t> support!</a:t>
            </a:r>
            <a:r>
              <a:rPr lang="en-US" sz="2400" dirty="0">
                <a:latin typeface="Helvetica Neue"/>
                <a:cs typeface="Helvetica Neue"/>
              </a:rPr>
              <a:t> </a:t>
            </a:r>
            <a:r>
              <a:rPr lang="en-US" sz="2400" b="1" dirty="0">
                <a:latin typeface="Helvetica Neue"/>
                <a:cs typeface="Helvetica Neue"/>
              </a:rPr>
              <a:t>Accept</a:t>
            </a:r>
            <a:r>
              <a:rPr lang="en-US" sz="2400" dirty="0">
                <a:latin typeface="Helvetica Neue"/>
                <a:cs typeface="Helvetica Neue"/>
              </a:rPr>
              <a:t> board decisions...! (“It’s OK!”)</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a:latin typeface="Helvetica Neue"/>
                <a:cs typeface="Helvetica Neue"/>
              </a:rPr>
              <a:t>Keep confidential conversations,</a:t>
            </a:r>
          </a:p>
          <a:p>
            <a:pPr marL="0" indent="0" algn="ctr" defTabSz="288712">
              <a:spcBef>
                <a:spcPts val="0"/>
              </a:spcBef>
              <a:buSzTx/>
              <a:buNone/>
              <a:defRPr sz="2000" b="1"/>
            </a:pPr>
            <a:r>
              <a:rPr sz="2400" dirty="0">
                <a:latin typeface="Helvetica Neue"/>
                <a:cs typeface="Helvetica Neue"/>
              </a:rPr>
              <a:t> CONFIDENTIAL!</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b="1" dirty="0">
                <a:latin typeface="Helvetica Neue"/>
                <a:cs typeface="Helvetica Neue"/>
              </a:rPr>
              <a:t>“Guard</a:t>
            </a:r>
            <a:r>
              <a:rPr sz="2400" dirty="0">
                <a:latin typeface="Helvetica Neue"/>
                <a:cs typeface="Helvetica Neue"/>
              </a:rPr>
              <a:t> your heart and </a:t>
            </a:r>
            <a:r>
              <a:rPr sz="2400" b="1" dirty="0">
                <a:latin typeface="Helvetica Neue"/>
                <a:cs typeface="Helvetica Neue"/>
              </a:rPr>
              <a:t>guard</a:t>
            </a:r>
            <a:r>
              <a:rPr sz="2400" dirty="0">
                <a:latin typeface="Helvetica Neue"/>
                <a:cs typeface="Helvetica Neue"/>
              </a:rPr>
              <a:t> your</a:t>
            </a:r>
            <a:r>
              <a:rPr sz="2400" b="1" dirty="0">
                <a:latin typeface="Helvetica Neue"/>
                <a:cs typeface="Helvetica Neue"/>
              </a:rPr>
              <a:t> </a:t>
            </a:r>
            <a:r>
              <a:rPr sz="2400" dirty="0">
                <a:latin typeface="Helvetica Neue"/>
                <a:cs typeface="Helvetica Neue"/>
              </a:rPr>
              <a:t>word!”</a:t>
            </a:r>
            <a:endParaRPr lang="en-US" sz="2400" dirty="0">
              <a:latin typeface="Helvetica Neue"/>
              <a:cs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65">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836956"/>
            <a:ext cx="9143999" cy="5007315"/>
          </a:xfrm>
          <a:prstGeom prst="rect">
            <a:avLst/>
          </a:prstGeom>
        </p:spPr>
        <p:txBody>
          <a:bodyPr>
            <a:normAutofit fontScale="92500" lnSpcReduction="10000"/>
          </a:bodyPr>
          <a:lstStyle/>
          <a:p>
            <a:pPr marL="0" indent="0" algn="ctr">
              <a:lnSpc>
                <a:spcPct val="90000"/>
              </a:lnSpc>
              <a:buSzTx/>
              <a:buNone/>
              <a:defRPr sz="1700" b="1"/>
            </a:pPr>
            <a:r>
              <a:rPr lang="en-US" sz="2400" i="1" dirty="0"/>
              <a:t> Questions regarding “courageous conversations”</a:t>
            </a:r>
          </a:p>
          <a:p>
            <a:pPr marL="0" indent="0" algn="ctr">
              <a:lnSpc>
                <a:spcPct val="90000"/>
              </a:lnSpc>
              <a:buSzTx/>
              <a:buNone/>
              <a:defRPr sz="1700" b="1"/>
            </a:pPr>
            <a:r>
              <a:rPr lang="en-US" sz="2200" i="1" dirty="0"/>
              <a:t> </a:t>
            </a:r>
          </a:p>
          <a:p>
            <a:pPr marL="0" indent="0" algn="ctr" defTabSz="288712">
              <a:spcBef>
                <a:spcPts val="0"/>
              </a:spcBef>
              <a:buSzTx/>
              <a:buNone/>
              <a:defRPr sz="2000"/>
            </a:pPr>
            <a:endParaRPr lang="en-US" sz="2200" dirty="0"/>
          </a:p>
          <a:p>
            <a:pPr marL="0" indent="0" algn="ctr" defTabSz="288712">
              <a:spcBef>
                <a:spcPts val="0"/>
              </a:spcBef>
              <a:buSzTx/>
              <a:buNone/>
              <a:defRPr sz="2000"/>
            </a:pPr>
            <a:r>
              <a:rPr lang="en-US" sz="2200" dirty="0">
                <a:latin typeface="Helvetica Neue"/>
                <a:cs typeface="Helvetica Neue"/>
              </a:rPr>
              <a:t> </a:t>
            </a:r>
            <a:r>
              <a:rPr lang="en-US" sz="2200" b="1" dirty="0">
                <a:latin typeface="Helvetica Neue"/>
                <a:cs typeface="Helvetica Neue"/>
              </a:rPr>
              <a:t>Does what I say </a:t>
            </a:r>
            <a:r>
              <a:rPr lang="en-US" sz="2200" b="1" i="1" dirty="0">
                <a:latin typeface="Helvetica Neue"/>
                <a:cs typeface="Helvetica Neue"/>
              </a:rPr>
              <a:t>build up </a:t>
            </a:r>
            <a:r>
              <a:rPr lang="en-US" sz="2200" b="1" dirty="0">
                <a:latin typeface="Helvetica Neue"/>
                <a:cs typeface="Helvetica Neue"/>
              </a:rPr>
              <a:t>or </a:t>
            </a:r>
            <a:r>
              <a:rPr lang="en-US" sz="2200" b="1" i="1" dirty="0">
                <a:latin typeface="Helvetica Neue"/>
                <a:cs typeface="Helvetica Neue"/>
              </a:rPr>
              <a:t>tear down </a:t>
            </a:r>
            <a:r>
              <a:rPr lang="en-US" sz="2200" b="1" dirty="0">
                <a:latin typeface="Helvetica Neue"/>
                <a:cs typeface="Helvetica Neue"/>
              </a:rPr>
              <a:t>the other person?</a:t>
            </a:r>
          </a:p>
          <a:p>
            <a:pPr marL="0" indent="0" algn="ctr" defTabSz="288712">
              <a:spcBef>
                <a:spcPts val="0"/>
              </a:spcBef>
              <a:buSzTx/>
              <a:buNone/>
              <a:defRPr sz="20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Would I say what I am saying </a:t>
            </a:r>
            <a:r>
              <a:rPr lang="en-US" sz="2200" b="1" i="1" dirty="0">
                <a:latin typeface="Helvetica Neue"/>
                <a:cs typeface="Helvetica Neue"/>
              </a:rPr>
              <a:t>directly</a:t>
            </a:r>
            <a:r>
              <a:rPr lang="en-US" sz="2200" b="1" dirty="0">
                <a:latin typeface="Helvetica Neue"/>
                <a:cs typeface="Helvetica Neue"/>
              </a:rPr>
              <a:t> to the person involved?</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Do I know </a:t>
            </a:r>
            <a:r>
              <a:rPr lang="en-US" sz="2200" b="1" i="1" dirty="0">
                <a:latin typeface="Helvetica Neue"/>
                <a:cs typeface="Helvetica Neue"/>
              </a:rPr>
              <a:t>all</a:t>
            </a:r>
            <a:r>
              <a:rPr lang="en-US" sz="2200" b="1" dirty="0">
                <a:latin typeface="Helvetica Neue"/>
                <a:cs typeface="Helvetica Neue"/>
              </a:rPr>
              <a:t> the facts or am I responding to half-truths, partial facts or limited information?</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Is my response triggered more by</a:t>
            </a:r>
            <a:r>
              <a:rPr lang="en-US" sz="2200" b="1" i="1" dirty="0">
                <a:latin typeface="Helvetica Neue"/>
                <a:cs typeface="Helvetica Neue"/>
              </a:rPr>
              <a:t> emotion</a:t>
            </a:r>
            <a:r>
              <a:rPr lang="en-US" sz="2200" b="1" dirty="0">
                <a:latin typeface="Helvetica Neue"/>
                <a:cs typeface="Helvetica Neue"/>
              </a:rPr>
              <a:t> than by reason?</a:t>
            </a: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 Is the issue really deserving the </a:t>
            </a:r>
            <a:r>
              <a:rPr lang="en-US" sz="2200" b="1" i="1" dirty="0">
                <a:latin typeface="Helvetica Neue"/>
                <a:cs typeface="Helvetica Neue"/>
              </a:rPr>
              <a:t>energy </a:t>
            </a:r>
            <a:r>
              <a:rPr lang="en-US" sz="2200" b="1" dirty="0">
                <a:latin typeface="Helvetica Neue"/>
                <a:cs typeface="Helvetica Neue"/>
              </a:rPr>
              <a:t>that I am giving it?</a:t>
            </a: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Can the situation be seen from a </a:t>
            </a:r>
            <a:r>
              <a:rPr lang="en-US" sz="2200" b="1" i="1" dirty="0">
                <a:latin typeface="Helvetica Neue"/>
                <a:cs typeface="Helvetica Neue"/>
              </a:rPr>
              <a:t>different</a:t>
            </a:r>
            <a:r>
              <a:rPr lang="en-US" sz="2200" b="1" dirty="0">
                <a:latin typeface="Helvetica Neue"/>
                <a:cs typeface="Helvetica Neue"/>
              </a:rPr>
              <a:t> perspective?</a:t>
            </a:r>
          </a:p>
          <a:p>
            <a:pPr marL="0" indent="0" algn="ctr" defTabSz="288712">
              <a:spcBef>
                <a:spcPts val="0"/>
              </a:spcBef>
              <a:buSzTx/>
              <a:buNone/>
              <a:defRPr sz="2000"/>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29152593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65">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65">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65">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733268"/>
            <a:ext cx="9143999" cy="5325848"/>
          </a:xfrm>
          <a:prstGeom prst="rect">
            <a:avLst/>
          </a:prstGeom>
        </p:spPr>
        <p:txBody>
          <a:bodyPr>
            <a:normAutofit/>
          </a:bodyPr>
          <a:lstStyle/>
          <a:p>
            <a:pPr marL="0" indent="0" algn="ctr" defTabSz="288712">
              <a:spcBef>
                <a:spcPts val="0"/>
              </a:spcBef>
              <a:buSzTx/>
              <a:buNone/>
              <a:defRPr sz="2000"/>
            </a:pPr>
            <a:r>
              <a:rPr lang="en-US" sz="2300" b="1" i="1" dirty="0"/>
              <a:t>Insights on “courageous conversations” from Romans 15:7</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1. Good and godly people often see things differently.</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2. Many issues over which we experience conflict are culturally, 	ethnically, local community, even family-based, </a:t>
            </a:r>
          </a:p>
          <a:p>
            <a:pPr marL="0" indent="0" algn="ctr" defTabSz="288712">
              <a:spcBef>
                <a:spcPts val="0"/>
              </a:spcBef>
              <a:buSzTx/>
              <a:buNone/>
              <a:defRPr sz="2000"/>
            </a:pPr>
            <a:r>
              <a:rPr lang="en-US" sz="2000" b="1" i="1" dirty="0"/>
              <a:t>and not a violation of scripture.</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3. Differences that divide us have the potential to alienate members of 	the body of Christ and to impact negatively the 	work of God.</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4. Respecting those who differ with us is to love them </a:t>
            </a:r>
          </a:p>
          <a:p>
            <a:pPr marL="0" indent="0" algn="ctr" defTabSz="288712">
              <a:spcBef>
                <a:spcPts val="0"/>
              </a:spcBef>
              <a:buSzTx/>
              <a:buNone/>
              <a:defRPr sz="2000"/>
            </a:pPr>
            <a:r>
              <a:rPr lang="en-US" sz="2000" b="1" i="1" dirty="0"/>
              <a:t>as God loves them.</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5.  Acceptance of others implies that we can learn from them.</a:t>
            </a:r>
          </a:p>
        </p:txBody>
      </p:sp>
    </p:spTree>
    <p:extLst>
      <p:ext uri="{BB962C8B-B14F-4D97-AF65-F5344CB8AC3E}">
        <p14:creationId xmlns:p14="http://schemas.microsoft.com/office/powerpoint/2010/main" val="37607943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65">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6" name="Our Christian Identity:…"/>
          <p:cNvSpPr txBox="1">
            <a:spLocks noGrp="1"/>
          </p:cNvSpPr>
          <p:nvPr>
            <p:ph type="title"/>
          </p:nvPr>
        </p:nvSpPr>
        <p:spPr>
          <a:xfrm>
            <a:off x="617999" y="386015"/>
            <a:ext cx="7908002" cy="5117817"/>
          </a:xfrm>
          <a:prstGeom prst="rect">
            <a:avLst/>
          </a:prstGeom>
        </p:spPr>
        <p:txBody>
          <a:bodyPr>
            <a:normAutofit fontScale="90000"/>
          </a:bodyPr>
          <a:lstStyle/>
          <a:p>
            <a:pPr defTabSz="227584">
              <a:defRPr sz="2048" cap="none">
                <a:latin typeface="Helvetica Neue"/>
                <a:ea typeface="Helvetica Neue"/>
                <a:cs typeface="Helvetica Neue"/>
                <a:sym typeface="Helvetica Neue"/>
              </a:defRPr>
            </a:pPr>
            <a:r>
              <a:rPr lang="en-US" sz="2800" dirty="0"/>
              <a:t>“As</a:t>
            </a:r>
            <a:r>
              <a:rPr sz="2800" dirty="0"/>
              <a:t> </a:t>
            </a:r>
            <a:r>
              <a:rPr sz="2800" i="1" dirty="0"/>
              <a:t>Christian</a:t>
            </a:r>
            <a:r>
              <a:rPr sz="2800" dirty="0"/>
              <a:t> </a:t>
            </a:r>
            <a:r>
              <a:rPr lang="en-US" sz="2800" dirty="0"/>
              <a:t>leaders,</a:t>
            </a:r>
            <a:r>
              <a:rPr sz="2800" dirty="0"/>
              <a:t> </a:t>
            </a:r>
          </a:p>
          <a:p>
            <a:pPr defTabSz="227584">
              <a:defRPr sz="2048" cap="none">
                <a:latin typeface="Helvetica Neue"/>
                <a:ea typeface="Helvetica Neue"/>
                <a:cs typeface="Helvetica Neue"/>
                <a:sym typeface="Helvetica Neue"/>
              </a:defRPr>
            </a:pPr>
            <a:endParaRPr dirty="0"/>
          </a:p>
          <a:p>
            <a:pPr defTabSz="227584">
              <a:defRPr sz="2048" cap="none">
                <a:latin typeface="Helvetica Neue"/>
                <a:ea typeface="Helvetica Neue"/>
                <a:cs typeface="Helvetica Neue"/>
                <a:sym typeface="Helvetica Neue"/>
              </a:defRPr>
            </a:pPr>
            <a:r>
              <a:rPr lang="en-US" sz="2400" dirty="0"/>
              <a:t>w</a:t>
            </a:r>
            <a:r>
              <a:rPr sz="2400" dirty="0"/>
              <a:t>e can serve as </a:t>
            </a:r>
            <a:r>
              <a:rPr sz="2400" i="1" dirty="0"/>
              <a:t>decisive</a:t>
            </a:r>
            <a:r>
              <a:rPr sz="2400" dirty="0"/>
              <a:t> and </a:t>
            </a:r>
            <a:r>
              <a:rPr sz="2400" i="1" dirty="0"/>
              <a:t>faithful</a:t>
            </a:r>
            <a:r>
              <a:rPr sz="2400" dirty="0"/>
              <a:t> leaders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with </a:t>
            </a:r>
            <a:r>
              <a:rPr sz="2400" i="1" dirty="0"/>
              <a:t>integrity</a:t>
            </a:r>
            <a:r>
              <a:rPr sz="2400" dirty="0"/>
              <a:t> and </a:t>
            </a:r>
            <a:r>
              <a:rPr sz="2400" i="1" dirty="0"/>
              <a:t>grace</a:t>
            </a:r>
            <a:r>
              <a:rPr sz="2400" dirty="0"/>
              <a:t>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as our </a:t>
            </a:r>
            <a:r>
              <a:rPr sz="2400" i="1" dirty="0"/>
              <a:t>testimony of faith </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and growth in grace</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continually transform </a:t>
            </a:r>
            <a:r>
              <a:rPr sz="2400" dirty="0"/>
              <a:t>the way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we live in and </a:t>
            </a:r>
            <a:r>
              <a:rPr sz="2400" i="1" dirty="0"/>
              <a:t>lead</a:t>
            </a:r>
            <a:r>
              <a:rPr sz="2400" dirty="0"/>
              <a:t> </a:t>
            </a:r>
            <a:r>
              <a:rPr lang="en-US" sz="2400" dirty="0"/>
              <a:t>our</a:t>
            </a:r>
            <a:r>
              <a:rPr sz="2400" dirty="0"/>
              <a:t> faith communit</a:t>
            </a:r>
            <a:r>
              <a:rPr lang="en-US" sz="2400" dirty="0"/>
              <a:t>ies</a:t>
            </a:r>
            <a:r>
              <a:rPr sz="2400" dirty="0"/>
              <a:t>.</a:t>
            </a:r>
            <a:r>
              <a:rPr lang="en-US" sz="2400" dirty="0"/>
              <a:t>” </a:t>
            </a:r>
            <a:br>
              <a:rPr lang="en-US" sz="2400" dirty="0"/>
            </a:br>
            <a:r>
              <a:rPr lang="en-US" sz="2400" dirty="0"/>
              <a:t>                               </a:t>
            </a:r>
            <a:endParaRPr sz="24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1443030"/>
            <a:ext cx="9143999" cy="4799242"/>
          </a:xfrm>
          <a:prstGeom prst="rect">
            <a:avLst/>
          </a:prstGeom>
        </p:spPr>
        <p:txBody>
          <a:bodyPr>
            <a:normAutofit/>
          </a:bodyPr>
          <a:lstStyle/>
          <a:p>
            <a:pPr marL="0" indent="0" algn="ctr" defTabSz="288712">
              <a:spcBef>
                <a:spcPts val="0"/>
              </a:spcBef>
              <a:buSzTx/>
              <a:buNone/>
              <a:defRPr sz="2000"/>
            </a:pPr>
            <a:endParaRPr lang="en-US" sz="2000" b="1" dirty="0"/>
          </a:p>
          <a:p>
            <a:pPr marL="0" indent="0" algn="ctr" defTabSz="288712">
              <a:spcBef>
                <a:spcPts val="0"/>
              </a:spcBef>
              <a:buSzTx/>
              <a:buNone/>
              <a:defRPr sz="2000"/>
            </a:pPr>
            <a:r>
              <a:rPr lang="en-US" sz="2000" b="1" dirty="0">
                <a:latin typeface="Helvetica Neue"/>
                <a:cs typeface="Helvetica Neue"/>
              </a:rPr>
              <a:t>GROUP DISCUSSION:</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REVIEW THE GUIDANCE IN EPHESIANS 4</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 REGARDING </a:t>
            </a:r>
            <a:r>
              <a:rPr lang="en-US" sz="2000" b="1" i="1" dirty="0">
                <a:latin typeface="Helvetica Neue"/>
                <a:cs typeface="Helvetica Neue"/>
              </a:rPr>
              <a:t>WHEN</a:t>
            </a:r>
          </a:p>
          <a:p>
            <a:pPr marL="0" indent="0" algn="ctr" defTabSz="288712">
              <a:spcBef>
                <a:spcPts val="0"/>
              </a:spcBef>
              <a:buSzTx/>
              <a:buNone/>
              <a:defRPr sz="2000"/>
            </a:pPr>
            <a:r>
              <a:rPr lang="en-US" sz="2000" b="1" i="1" dirty="0">
                <a:latin typeface="Helvetica Neue"/>
                <a:cs typeface="Helvetica Neue"/>
              </a:rPr>
              <a:t> </a:t>
            </a:r>
          </a:p>
          <a:p>
            <a:pPr marL="0" indent="0" algn="ctr" defTabSz="288712">
              <a:spcBef>
                <a:spcPts val="0"/>
              </a:spcBef>
              <a:buSzTx/>
              <a:buNone/>
              <a:defRPr sz="2000"/>
            </a:pPr>
            <a:r>
              <a:rPr lang="en-US" sz="2000" b="1" dirty="0">
                <a:latin typeface="Helvetica Neue"/>
                <a:cs typeface="Helvetica Neue"/>
              </a:rPr>
              <a:t>WE MUST </a:t>
            </a:r>
            <a:r>
              <a:rPr lang="en-US" sz="2000" b="1" i="1" dirty="0">
                <a:latin typeface="Helvetica Neue"/>
                <a:cs typeface="Helvetica Neue"/>
              </a:rPr>
              <a:t>ENGAGE </a:t>
            </a:r>
            <a:r>
              <a:rPr lang="en-US" sz="2000" b="1" dirty="0">
                <a:latin typeface="Helvetica Neue"/>
                <a:cs typeface="Helvetica Neue"/>
              </a:rPr>
              <a:t> IN</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 “COURAGEOUS” CONVERSATIONS! </a:t>
            </a:r>
          </a:p>
          <a:p>
            <a:pPr marL="0" indent="0" algn="ctr">
              <a:lnSpc>
                <a:spcPct val="90000"/>
              </a:lnSpc>
              <a:buSzTx/>
              <a:buNone/>
              <a:defRPr sz="1700" b="1"/>
            </a:pPr>
            <a:endParaRPr lang="en-US" sz="2400" i="1" dirty="0"/>
          </a:p>
          <a:p>
            <a:pPr marL="0" indent="0" algn="ctr">
              <a:lnSpc>
                <a:spcPct val="90000"/>
              </a:lnSpc>
              <a:buSzTx/>
              <a:buNone/>
              <a:defRPr sz="1700" b="1"/>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7941417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7" name="Text Placeholder 2"/>
          <p:cNvSpPr txBox="1">
            <a:spLocks noGrp="1"/>
          </p:cNvSpPr>
          <p:nvPr>
            <p:ph type="body" sz="quarter" idx="1"/>
          </p:nvPr>
        </p:nvSpPr>
        <p:spPr>
          <a:xfrm>
            <a:off x="396589" y="2393775"/>
            <a:ext cx="8350823" cy="1503136"/>
          </a:xfrm>
          <a:prstGeom prst="rect">
            <a:avLst/>
          </a:prstGeom>
        </p:spPr>
        <p:txBody>
          <a:bodyPr>
            <a:normAutofit/>
          </a:bodyPr>
          <a:lstStyle/>
          <a:p>
            <a:pPr marL="0" indent="0" algn="ctr" defTabSz="361416">
              <a:lnSpc>
                <a:spcPct val="81000"/>
              </a:lnSpc>
              <a:spcBef>
                <a:spcPts val="400"/>
              </a:spcBef>
              <a:buSzTx/>
              <a:buNone/>
              <a:defRPr sz="3441" b="1">
                <a:solidFill>
                  <a:schemeClr val="accent2"/>
                </a:solidFill>
              </a:defRPr>
            </a:pPr>
            <a:r>
              <a:rPr sz="2800" dirty="0"/>
              <a:t>The Qualities of Credibility and Humility</a:t>
            </a:r>
          </a:p>
          <a:p>
            <a:pPr marL="0" indent="0" algn="ctr" defTabSz="361416">
              <a:lnSpc>
                <a:spcPct val="81000"/>
              </a:lnSpc>
              <a:spcBef>
                <a:spcPts val="400"/>
              </a:spcBef>
              <a:buSzTx/>
              <a:buNone/>
              <a:defRPr sz="1953"/>
            </a:pPr>
            <a:endParaRPr sz="2200" b="1" i="1" dirty="0"/>
          </a:p>
          <a:p>
            <a:pPr marL="0" indent="0" algn="ctr" defTabSz="361416">
              <a:lnSpc>
                <a:spcPct val="81000"/>
              </a:lnSpc>
              <a:spcBef>
                <a:spcPts val="400"/>
              </a:spcBef>
              <a:buSzTx/>
              <a:buNone/>
              <a:defRPr sz="1953"/>
            </a:pPr>
            <a:r>
              <a:rPr sz="2400" b="1" i="1" dirty="0">
                <a:latin typeface="Helvetica Neue"/>
                <a:cs typeface="Helvetica Neue"/>
              </a:rPr>
              <a:t>“Do I do what I say I can do, </a:t>
            </a:r>
          </a:p>
          <a:p>
            <a:pPr marL="0" indent="0" algn="ctr" defTabSz="361416">
              <a:lnSpc>
                <a:spcPct val="81000"/>
              </a:lnSpc>
              <a:spcBef>
                <a:spcPts val="400"/>
              </a:spcBef>
              <a:buSzTx/>
              <a:buNone/>
              <a:defRPr sz="1953"/>
            </a:pPr>
            <a:r>
              <a:rPr sz="2400" b="1" i="1" dirty="0">
                <a:latin typeface="Helvetica Neue"/>
                <a:cs typeface="Helvetica Neue"/>
              </a:rPr>
              <a:t>and do It well?</a:t>
            </a:r>
            <a:r>
              <a:rPr sz="2400" b="1" dirty="0">
                <a:latin typeface="Helvetica Neue"/>
                <a:cs typeface="Helvetica Neue"/>
              </a:rPr>
              <a:t>”</a:t>
            </a:r>
            <a:endParaRPr lang="en-US" sz="2400" b="1" dirty="0">
              <a:latin typeface="Helvetica Neue"/>
              <a:cs typeface="Helvetica Neue"/>
            </a:endParaRPr>
          </a:p>
          <a:p>
            <a:pPr marL="0" indent="0" algn="ctr" defTabSz="361416">
              <a:lnSpc>
                <a:spcPct val="81000"/>
              </a:lnSpc>
              <a:spcBef>
                <a:spcPts val="400"/>
              </a:spcBef>
              <a:buSzTx/>
              <a:buNone/>
              <a:defRPr sz="1953"/>
            </a:pPr>
            <a:endParaRPr sz="2200" b="1" dirty="0"/>
          </a:p>
        </p:txBody>
      </p:sp>
      <p:sp>
        <p:nvSpPr>
          <p:cNvPr id="168" name="Title 1"/>
          <p:cNvSpPr txBox="1">
            <a:spLocks noGrp="1"/>
          </p:cNvSpPr>
          <p:nvPr>
            <p:ph type="title"/>
          </p:nvPr>
        </p:nvSpPr>
        <p:spPr>
          <a:xfrm>
            <a:off x="298511" y="307178"/>
            <a:ext cx="8738622" cy="576280"/>
          </a:xfrm>
          <a:prstGeom prst="rect">
            <a:avLst/>
          </a:prstGeom>
        </p:spPr>
        <p:txBody>
          <a:bodyPr>
            <a:normAutofit/>
          </a:bodyPr>
          <a:lstStyle>
            <a:lvl1pPr>
              <a:defRPr sz="3000">
                <a:latin typeface="+mj-lt"/>
                <a:ea typeface="+mj-ea"/>
                <a:cs typeface="+mj-cs"/>
                <a:sym typeface="Helvetica"/>
              </a:defRPr>
            </a:lvl1pPr>
          </a:lstStyle>
          <a:p>
            <a:r>
              <a:rPr sz="2400" dirty="0"/>
              <a:t>Nurturing the trust of those we lead</a:t>
            </a:r>
          </a:p>
        </p:txBody>
      </p:sp>
      <p:sp>
        <p:nvSpPr>
          <p:cNvPr id="169" name="Circle"/>
          <p:cNvSpPr/>
          <p:nvPr/>
        </p:nvSpPr>
        <p:spPr>
          <a:xfrm>
            <a:off x="3937000" y="1123774"/>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70" name="4"/>
          <p:cNvSpPr txBox="1"/>
          <p:nvPr/>
        </p:nvSpPr>
        <p:spPr>
          <a:xfrm>
            <a:off x="4258870" y="1386739"/>
            <a:ext cx="626260" cy="10007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4</a:t>
            </a:r>
          </a:p>
        </p:txBody>
      </p:sp>
      <p:sp>
        <p:nvSpPr>
          <p:cNvPr id="171" name="Philippians 2:3…"/>
          <p:cNvSpPr txBox="1"/>
          <p:nvPr/>
        </p:nvSpPr>
        <p:spPr>
          <a:xfrm>
            <a:off x="396589" y="4058503"/>
            <a:ext cx="8350823" cy="15551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lnSpc>
                <a:spcPct val="81000"/>
              </a:lnSpc>
              <a:spcBef>
                <a:spcPts val="500"/>
              </a:spcBef>
              <a:defRPr>
                <a:latin typeface="+mj-lt"/>
                <a:ea typeface="+mj-ea"/>
                <a:cs typeface="+mj-cs"/>
                <a:sym typeface="Helvetica"/>
              </a:defRPr>
            </a:pPr>
            <a:r>
              <a:rPr lang="en-US" b="1" dirty="0">
                <a:latin typeface="Helvetica Neue"/>
                <a:cs typeface="Helvetica Neue"/>
                <a:sym typeface="Helvetica"/>
              </a:rPr>
              <a:t>Colossians 3:23 </a:t>
            </a:r>
            <a:r>
              <a:rPr lang="en-US" sz="2000" b="1" dirty="0">
                <a:sym typeface="Helvetica"/>
              </a:rPr>
              <a:t>“</a:t>
            </a:r>
            <a:r>
              <a:rPr lang="en-US" sz="2000" b="1" i="1" dirty="0">
                <a:sym typeface="Helvetica"/>
              </a:rPr>
              <a:t>Whatever you do, work at it with all your heart</a:t>
            </a:r>
            <a:r>
              <a:rPr lang="mr-IN" sz="2000" b="1" dirty="0">
                <a:sym typeface="Helvetica"/>
              </a:rPr>
              <a:t>…</a:t>
            </a:r>
            <a:r>
              <a:rPr lang="en-US" sz="2000" b="1" dirty="0">
                <a:sym typeface="Helvetica"/>
              </a:rPr>
              <a:t>”</a:t>
            </a: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a:latin typeface="Helvetica Neue"/>
                <a:cs typeface="Helvetica Neue"/>
              </a:rPr>
              <a:t>Philippians 2:3</a:t>
            </a:r>
            <a:r>
              <a:rPr lang="en-US" b="1" dirty="0">
                <a:latin typeface="Helvetica Neue"/>
                <a:cs typeface="Helvetica Neue"/>
              </a:rPr>
              <a:t> </a:t>
            </a:r>
            <a:r>
              <a:rPr lang="en-US" sz="2000" b="1" dirty="0">
                <a:latin typeface="+mj-lt"/>
                <a:cs typeface="+mj-cs"/>
              </a:rPr>
              <a:t>“</a:t>
            </a:r>
            <a:r>
              <a:rPr lang="en-US" sz="2000" b="1" i="1" dirty="0"/>
              <a:t>In humility, value others above yourselves</a:t>
            </a:r>
            <a:r>
              <a:rPr lang="mr-IN" b="1" dirty="0"/>
              <a:t>…</a:t>
            </a:r>
            <a:r>
              <a:rPr lang="en-US" b="1" dirty="0"/>
              <a:t>”</a:t>
            </a: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a:latin typeface="Helvetica Neue"/>
                <a:cs typeface="Helvetica Neue"/>
              </a:rPr>
              <a:t>Proverbs 11:2</a:t>
            </a:r>
            <a:r>
              <a:rPr lang="en-US" b="1" dirty="0">
                <a:latin typeface="Helvetica Neue"/>
                <a:cs typeface="Helvetica Neue"/>
              </a:rPr>
              <a:t> </a:t>
            </a:r>
            <a:r>
              <a:rPr lang="en-US" b="1" dirty="0"/>
              <a:t>“</a:t>
            </a:r>
            <a:r>
              <a:rPr lang="mr-IN" b="1" dirty="0"/>
              <a:t>…</a:t>
            </a:r>
            <a:r>
              <a:rPr lang="en-US" sz="2000" b="1" i="1" dirty="0"/>
              <a:t>with humility comes wisdom</a:t>
            </a:r>
            <a:r>
              <a:rPr lang="en-US" b="1" i="1" dirty="0"/>
              <a:t>.</a:t>
            </a:r>
            <a:r>
              <a:rPr lang="en-US" b="1" dirty="0"/>
              <a:t>”</a:t>
            </a:r>
            <a:endParaRPr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92410" y="1149424"/>
            <a:ext cx="8350823" cy="1104621"/>
          </a:xfrm>
          <a:prstGeom prst="rect">
            <a:avLst/>
          </a:prstGeom>
        </p:spPr>
        <p:txBody>
          <a:bodyPr/>
          <a:lstStyle/>
          <a:p>
            <a:pPr marL="0" indent="0" algn="ctr" defTabSz="388620">
              <a:spcBef>
                <a:spcPts val="500"/>
              </a:spcBef>
              <a:buSzTx/>
              <a:buNone/>
              <a:defRPr sz="1800"/>
            </a:pPr>
            <a:r>
              <a:rPr sz="2400" dirty="0">
                <a:latin typeface="Helvetica Neue"/>
                <a:cs typeface="Helvetica Neue"/>
              </a:rPr>
              <a:t>“</a:t>
            </a:r>
            <a:r>
              <a:rPr sz="2400" b="1" dirty="0">
                <a:latin typeface="Helvetica Neue"/>
                <a:cs typeface="Helvetica Neue"/>
              </a:rPr>
              <a:t>What is “credibility”? </a:t>
            </a:r>
            <a:r>
              <a:rPr sz="2400" dirty="0">
                <a:latin typeface="Helvetica Neue"/>
                <a:cs typeface="Helvetica Neue"/>
              </a:rPr>
              <a:t>(See Text)</a:t>
            </a:r>
            <a:endParaRPr lang="en-US" sz="2400" dirty="0">
              <a:latin typeface="Helvetica Neue"/>
              <a:cs typeface="Helvetica Neue"/>
            </a:endParaRPr>
          </a:p>
          <a:p>
            <a:pPr marL="0" indent="0" algn="ctr" defTabSz="388620">
              <a:spcBef>
                <a:spcPts val="500"/>
              </a:spcBef>
              <a:buSzTx/>
              <a:buNone/>
              <a:defRPr sz="1800"/>
            </a:pPr>
            <a:r>
              <a:rPr lang="en-US" dirty="0"/>
              <a:t> </a:t>
            </a:r>
            <a:r>
              <a:rPr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340199" y="2068977"/>
            <a:ext cx="8463611" cy="364417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r>
              <a:rPr sz="2400" dirty="0">
                <a:latin typeface="Helvetica Neue"/>
                <a:cs typeface="Helvetica Neue"/>
              </a:rPr>
              <a:t>How do </a:t>
            </a:r>
            <a:r>
              <a:rPr lang="en-US" sz="2400" i="1" dirty="0">
                <a:latin typeface="Helvetica Neue"/>
                <a:cs typeface="Helvetica Neue"/>
              </a:rPr>
              <a:t>OTHERS</a:t>
            </a:r>
            <a:r>
              <a:rPr sz="2400" dirty="0">
                <a:latin typeface="Helvetica Neue"/>
                <a:cs typeface="Helvetica Neue"/>
              </a:rPr>
              <a:t> perceive me and my trustworthiness?</a:t>
            </a:r>
          </a:p>
          <a:p>
            <a:pPr algn="ctr" defTabSz="388620">
              <a:lnSpc>
                <a:spcPct val="81000"/>
              </a:lnSpc>
              <a:spcBef>
                <a:spcPts val="500"/>
              </a:spcBef>
              <a:buFont typeface="Arial"/>
              <a:defRPr sz="2000" b="1">
                <a:latin typeface="+mj-lt"/>
                <a:ea typeface="+mj-ea"/>
                <a:cs typeface="+mj-cs"/>
                <a:sym typeface="Helvetica"/>
              </a:defRPr>
            </a:pPr>
            <a:endParaRPr sz="2000" dirty="0">
              <a:latin typeface="Helvetica Neue"/>
              <a:cs typeface="Helvetica Neue"/>
            </a:endParaRP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1. </a:t>
            </a:r>
            <a:r>
              <a:rPr sz="2000" i="1" dirty="0">
                <a:latin typeface="Helvetica Neue"/>
                <a:cs typeface="Helvetica Neue"/>
              </a:rPr>
              <a:t>“Is my behavior predicable or erratic”?</a:t>
            </a: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2. </a:t>
            </a:r>
            <a:r>
              <a:rPr sz="2000" i="1" dirty="0">
                <a:latin typeface="Helvetica Neue"/>
                <a:cs typeface="Helvetica Neue"/>
              </a:rPr>
              <a:t>Do I communicate clearly or carelessly?</a:t>
            </a: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3. </a:t>
            </a:r>
            <a:r>
              <a:rPr sz="2000" i="1" dirty="0">
                <a:latin typeface="Helvetica Neue"/>
                <a:cs typeface="Helvetica Neue"/>
              </a:rPr>
              <a:t> Do I treat promises seriously or lightly?</a:t>
            </a:r>
          </a:p>
          <a:p>
            <a:pPr algn="ctr">
              <a:lnSpc>
                <a:spcPct val="90000"/>
              </a:lnSpc>
              <a:spcBef>
                <a:spcPts val="700"/>
              </a:spcBef>
              <a:buFont typeface="Arial"/>
              <a:defRPr>
                <a:latin typeface="+mj-lt"/>
                <a:ea typeface="+mj-ea"/>
                <a:cs typeface="+mj-cs"/>
                <a:sym typeface="Helvetica"/>
              </a:defRPr>
            </a:pPr>
            <a:r>
              <a:rPr sz="2000" b="1" i="1" dirty="0">
                <a:latin typeface="Helvetica Neue"/>
                <a:cs typeface="Helvetica Neue"/>
              </a:rPr>
              <a:t> </a:t>
            </a:r>
            <a:r>
              <a:rPr lang="en-US" sz="2000" b="1" i="1" dirty="0">
                <a:latin typeface="Helvetica Neue"/>
                <a:cs typeface="Helvetica Neue"/>
              </a:rPr>
              <a:t>4. </a:t>
            </a:r>
            <a:r>
              <a:rPr sz="2000" b="1" i="1" dirty="0">
                <a:latin typeface="Helvetica Neue"/>
                <a:cs typeface="Helvetica Neue"/>
              </a:rPr>
              <a:t>Am I forthright or dishonest?</a:t>
            </a:r>
            <a:r>
              <a:rPr sz="2000" i="1" dirty="0">
                <a:latin typeface="Helvetica Neue"/>
                <a:cs typeface="Helvetica Neue"/>
              </a:rPr>
              <a:t>”</a:t>
            </a:r>
            <a:r>
              <a:rPr lang="en-US" sz="2000" i="1" dirty="0">
                <a:latin typeface="Helvetica Neue"/>
                <a:cs typeface="Helvetica Neue"/>
              </a:rPr>
              <a:t> </a:t>
            </a:r>
            <a:r>
              <a:rPr lang="en-US" sz="1600" i="1" dirty="0">
                <a:latin typeface="Helvetica Neue"/>
                <a:cs typeface="Helvetica Neue"/>
              </a:rPr>
              <a:t> </a:t>
            </a:r>
            <a:r>
              <a:rPr sz="1600" i="1" dirty="0">
                <a:latin typeface="Helvetica Neue"/>
                <a:cs typeface="Helvetica Neue"/>
              </a:rPr>
              <a:t>(Credibility, p.108-9</a:t>
            </a:r>
            <a:r>
              <a:rPr sz="2000" i="1" dirty="0">
                <a:latin typeface="Helvetica Neue"/>
                <a:cs typeface="Helvetica Neue"/>
              </a:rPr>
              <a:t>) </a:t>
            </a:r>
            <a:endParaRPr lang="en-US" sz="2000" i="1"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b="1" i="1" dirty="0">
                <a:latin typeface="Helvetica Neue"/>
                <a:cs typeface="Helvetica Neue"/>
                <a:sym typeface="Helvetica"/>
              </a:rPr>
              <a:t>5. Do I keep conversations confidential or do I “gossip”?</a:t>
            </a:r>
          </a:p>
          <a:p>
            <a:pPr lvl="1" indent="702128" algn="ctr">
              <a:lnSpc>
                <a:spcPct val="90000"/>
              </a:lnSpc>
              <a:spcBef>
                <a:spcPts val="700"/>
              </a:spcBef>
              <a:defRPr sz="2400">
                <a:latin typeface="+mj-lt"/>
                <a:ea typeface="+mj-ea"/>
                <a:cs typeface="+mj-cs"/>
                <a:sym typeface="Helvetica"/>
              </a:defRPr>
            </a:pPr>
            <a:r>
              <a:rPr lang="en-US" sz="2000" b="1" i="1" dirty="0">
                <a:latin typeface="Helvetica Neue"/>
                <a:cs typeface="Helvetica Neue"/>
                <a:sym typeface="Helvetica"/>
              </a:rPr>
              <a:t>6. Why do the people I lead trust or distrust me?</a:t>
            </a:r>
          </a:p>
          <a:p>
            <a:pPr lvl="1" indent="702128" algn="ctr">
              <a:lnSpc>
                <a:spcPct val="90000"/>
              </a:lnSpc>
              <a:spcBef>
                <a:spcPts val="700"/>
              </a:spcBef>
              <a:defRPr sz="2400">
                <a:latin typeface="+mj-lt"/>
                <a:ea typeface="+mj-ea"/>
                <a:cs typeface="+mj-cs"/>
                <a:sym typeface="Helvetica"/>
              </a:defRPr>
            </a:pPr>
            <a:endParaRPr lang="en-US" sz="2000" b="1" i="1" dirty="0">
              <a:sym typeface="Helvetica"/>
            </a:endParaRPr>
          </a:p>
          <a:p>
            <a:pPr algn="ctr">
              <a:lnSpc>
                <a:spcPct val="90000"/>
              </a:lnSpc>
              <a:spcBef>
                <a:spcPts val="700"/>
              </a:spcBef>
              <a:buFont typeface="Arial"/>
              <a:defRPr>
                <a:latin typeface="+mj-lt"/>
                <a:ea typeface="+mj-ea"/>
                <a:cs typeface="+mj-cs"/>
                <a:sym typeface="Helvetica"/>
              </a:defRPr>
            </a:pPr>
            <a:r>
              <a:rPr lang="en-US" sz="2000" b="1" dirty="0"/>
              <a:t>QUESTION: IS THERE A “CREDIBILITY” GAP?</a:t>
            </a:r>
            <a:endParaRPr sz="2000"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75">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75">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0" y="1149424"/>
            <a:ext cx="9144000" cy="4335579"/>
          </a:xfrm>
          <a:prstGeom prst="rect">
            <a:avLst/>
          </a:prstGeom>
        </p:spPr>
        <p:txBody>
          <a:bodyPr>
            <a:normAutofit fontScale="40000" lnSpcReduction="20000"/>
          </a:bodyPr>
          <a:lstStyle/>
          <a:p>
            <a:pPr marL="0" indent="0" algn="ctr" defTabSz="388620">
              <a:spcBef>
                <a:spcPts val="500"/>
              </a:spcBef>
              <a:buSzTx/>
              <a:buNone/>
              <a:defRPr sz="1800"/>
            </a:pPr>
            <a:r>
              <a:rPr lang="en-US" sz="5100" b="1" dirty="0"/>
              <a:t>Relationship of</a:t>
            </a:r>
            <a:r>
              <a:rPr sz="5100" b="1" dirty="0"/>
              <a:t> </a:t>
            </a:r>
            <a:r>
              <a:rPr lang="en-US" sz="5100" b="1" dirty="0"/>
              <a:t>CREDIBILITY  AND “COMPETENCY</a:t>
            </a:r>
            <a:r>
              <a:rPr sz="5100" b="1" dirty="0"/>
              <a:t>”?</a:t>
            </a:r>
            <a:endParaRPr lang="en-US" sz="5100" b="1" dirty="0"/>
          </a:p>
          <a:p>
            <a:pPr marL="0" indent="0" algn="ctr" defTabSz="388620">
              <a:spcBef>
                <a:spcPts val="500"/>
              </a:spcBef>
              <a:buSzTx/>
              <a:buNone/>
              <a:defRPr sz="1800"/>
            </a:pPr>
            <a:r>
              <a:rPr sz="3500" b="1" dirty="0"/>
              <a:t> </a:t>
            </a:r>
            <a:r>
              <a:rPr lang="en-US" sz="3500" b="1" dirty="0"/>
              <a:t>See text, Chapter Six</a:t>
            </a:r>
          </a:p>
          <a:p>
            <a:pPr marL="0" indent="0" algn="ctr" defTabSz="388620">
              <a:spcBef>
                <a:spcPts val="500"/>
              </a:spcBef>
              <a:buSzTx/>
              <a:buNone/>
              <a:defRPr sz="1800"/>
            </a:pPr>
            <a:endParaRPr lang="en-US" sz="1800" b="1" dirty="0"/>
          </a:p>
          <a:p>
            <a:pPr marL="0" indent="0" algn="ctr" defTabSz="388620">
              <a:spcBef>
                <a:spcPts val="500"/>
              </a:spcBef>
              <a:buSzTx/>
              <a:buNone/>
              <a:defRPr sz="1800"/>
            </a:pPr>
            <a:r>
              <a:rPr lang="en-US" sz="5000" b="1" dirty="0"/>
              <a:t>Competency: having the necessary skills or qualities to do </a:t>
            </a:r>
          </a:p>
          <a:p>
            <a:pPr marL="0" indent="0" algn="ctr" defTabSz="388620">
              <a:spcBef>
                <a:spcPts val="500"/>
              </a:spcBef>
              <a:buSzTx/>
              <a:buNone/>
              <a:defRPr sz="1800"/>
            </a:pPr>
            <a:r>
              <a:rPr lang="en-US" sz="5000" b="1" dirty="0"/>
              <a:t>what is needed for the assignment.</a:t>
            </a:r>
          </a:p>
          <a:p>
            <a:pPr marL="0" indent="0" algn="ctr" defTabSz="388620">
              <a:spcBef>
                <a:spcPts val="500"/>
              </a:spcBef>
              <a:buSzTx/>
              <a:buNone/>
              <a:defRPr sz="1800"/>
            </a:pPr>
            <a:endParaRPr lang="en-US" sz="3800" b="1" dirty="0"/>
          </a:p>
          <a:p>
            <a:pPr marL="0" indent="0" algn="ctr" defTabSz="388620">
              <a:spcBef>
                <a:spcPts val="500"/>
              </a:spcBef>
              <a:buSzTx/>
              <a:buNone/>
              <a:defRPr sz="1800"/>
            </a:pPr>
            <a:r>
              <a:rPr lang="en-US" sz="5000" b="1" dirty="0"/>
              <a:t>Those whom we lead “look to us to be able to accomplish what needs to be done. If we consistently fall short, trust will dissolve.” </a:t>
            </a:r>
          </a:p>
          <a:p>
            <a:pPr marL="0" indent="0" algn="ctr" defTabSz="388620">
              <a:spcBef>
                <a:spcPts val="500"/>
              </a:spcBef>
              <a:buSzTx/>
              <a:buNone/>
              <a:defRPr sz="1800"/>
            </a:pPr>
            <a:r>
              <a:rPr lang="en-US" sz="3500" b="1" dirty="0"/>
              <a:t>Text, Chapter Six.</a:t>
            </a:r>
          </a:p>
          <a:p>
            <a:pPr marL="0" indent="0" algn="ctr" defTabSz="388620">
              <a:spcBef>
                <a:spcPts val="500"/>
              </a:spcBef>
              <a:buSzTx/>
              <a:buNone/>
              <a:defRPr sz="1800"/>
            </a:pPr>
            <a:endParaRPr lang="en-US" sz="5000" b="1" dirty="0"/>
          </a:p>
          <a:p>
            <a:pPr marL="0" indent="0" algn="ctr" defTabSz="388620">
              <a:spcBef>
                <a:spcPts val="500"/>
              </a:spcBef>
              <a:buSzTx/>
              <a:buNone/>
              <a:defRPr sz="1800"/>
            </a:pPr>
            <a:r>
              <a:rPr lang="en-US" sz="5000" b="1" dirty="0"/>
              <a:t> Integrity (consistency between words and deeds) </a:t>
            </a:r>
          </a:p>
          <a:p>
            <a:pPr marL="0" indent="0" algn="ctr" defTabSz="388620">
              <a:spcBef>
                <a:spcPts val="500"/>
              </a:spcBef>
              <a:buSzTx/>
              <a:buNone/>
              <a:defRPr sz="1800"/>
            </a:pPr>
            <a:endParaRPr lang="en-US" sz="3800" b="1" dirty="0"/>
          </a:p>
          <a:p>
            <a:pPr marL="0" indent="0" algn="ctr" defTabSz="388620">
              <a:spcBef>
                <a:spcPts val="500"/>
              </a:spcBef>
              <a:buSzTx/>
              <a:buNone/>
              <a:defRPr sz="1800"/>
            </a:pPr>
            <a:r>
              <a:rPr lang="en-US" sz="5000" b="1" dirty="0"/>
              <a:t>Competency (the ability to address the organization's needs) </a:t>
            </a:r>
          </a:p>
          <a:p>
            <a:pPr marL="0" indent="0" algn="ctr" defTabSz="388620">
              <a:spcBef>
                <a:spcPts val="500"/>
              </a:spcBef>
              <a:buSzTx/>
              <a:buNone/>
              <a:defRPr sz="1800"/>
            </a:pPr>
            <a:endParaRPr lang="en-US" sz="3800" dirty="0"/>
          </a:p>
          <a:p>
            <a:pPr marL="0" indent="0" algn="ctr" defTabSz="388620">
              <a:spcBef>
                <a:spcPts val="500"/>
              </a:spcBef>
              <a:buSzTx/>
              <a:buNone/>
              <a:defRPr sz="1800"/>
            </a:pPr>
            <a:r>
              <a:rPr lang="en-US" sz="5000" b="1" dirty="0"/>
              <a:t>Temptation: Competency may lead to pride. </a:t>
            </a:r>
            <a:r>
              <a:rPr sz="5000" b="1"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4525840" y="2166674"/>
            <a:ext cx="92329" cy="35137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endParaRPr sz="2000" b="1" dirty="0"/>
          </a:p>
        </p:txBody>
      </p:sp>
    </p:spTree>
    <p:extLst>
      <p:ext uri="{BB962C8B-B14F-4D97-AF65-F5344CB8AC3E}">
        <p14:creationId xmlns:p14="http://schemas.microsoft.com/office/powerpoint/2010/main" val="349948441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0" y="697837"/>
            <a:ext cx="9037131" cy="3405449"/>
          </a:xfrm>
          <a:prstGeom prst="rect">
            <a:avLst/>
          </a:prstGeom>
        </p:spPr>
        <p:txBody>
          <a:bodyPr>
            <a:normAutofit/>
          </a:bodyPr>
          <a:lstStyle/>
          <a:p>
            <a:pPr marL="0" indent="0" algn="ctr" defTabSz="388620">
              <a:lnSpc>
                <a:spcPct val="90000"/>
              </a:lnSpc>
              <a:spcBef>
                <a:spcPts val="500"/>
              </a:spcBef>
              <a:buSzTx/>
              <a:buNone/>
              <a:defRPr sz="1800"/>
            </a:pPr>
            <a:endParaRPr sz="2000" dirty="0"/>
          </a:p>
          <a:p>
            <a:pPr marL="0" indent="0" algn="ctr" defTabSz="388620">
              <a:spcBef>
                <a:spcPts val="500"/>
              </a:spcBef>
              <a:buSzTx/>
              <a:buNone/>
              <a:defRPr sz="1500"/>
            </a:pPr>
            <a:r>
              <a:rPr sz="2400" b="1" dirty="0">
                <a:latin typeface="Helvetica Neue"/>
                <a:cs typeface="Helvetica Neue"/>
              </a:rPr>
              <a:t>”A leader’s trust is won very slowly, </a:t>
            </a:r>
            <a:endParaRPr lang="en-US" sz="2400" b="1" dirty="0">
              <a:latin typeface="Helvetica Neue"/>
              <a:cs typeface="Helvetica Neue"/>
            </a:endParaRPr>
          </a:p>
          <a:p>
            <a:pPr marL="0" indent="0" algn="ctr" defTabSz="388620">
              <a:spcBef>
                <a:spcPts val="500"/>
              </a:spcBef>
              <a:buSzTx/>
              <a:buNone/>
              <a:defRPr sz="1500"/>
            </a:pPr>
            <a:r>
              <a:rPr sz="2400" b="1" dirty="0">
                <a:latin typeface="Helvetica Neue"/>
                <a:cs typeface="Helvetica Neue"/>
              </a:rPr>
              <a:t>but it can be lost</a:t>
            </a:r>
            <a:r>
              <a:rPr lang="en-US" sz="2400" b="1" dirty="0">
                <a:latin typeface="Helvetica Neue"/>
                <a:cs typeface="Helvetica Neue"/>
              </a:rPr>
              <a:t> </a:t>
            </a:r>
            <a:r>
              <a:rPr sz="2400" b="1" dirty="0">
                <a:latin typeface="Helvetica Neue"/>
                <a:cs typeface="Helvetica Neue"/>
              </a:rPr>
              <a:t>quickly.</a:t>
            </a:r>
            <a:r>
              <a:rPr sz="2400" b="1" dirty="0"/>
              <a:t>”</a:t>
            </a:r>
            <a:r>
              <a:rPr sz="2400" dirty="0"/>
              <a:t> </a:t>
            </a:r>
            <a:r>
              <a:rPr lang="en-US" sz="1400" dirty="0"/>
              <a:t>(See Text)</a:t>
            </a:r>
            <a:endParaRPr sz="1400" dirty="0"/>
          </a:p>
          <a:p>
            <a:pPr marL="0" indent="0" algn="ctr" defTabSz="388620">
              <a:spcBef>
                <a:spcPts val="500"/>
              </a:spcBef>
              <a:buSzTx/>
              <a:buNone/>
              <a:defRPr sz="1500"/>
            </a:pPr>
            <a:endParaRPr lang="en-US" i="1" dirty="0"/>
          </a:p>
          <a:p>
            <a:pPr marL="0" indent="0" algn="ctr" defTabSz="388620">
              <a:lnSpc>
                <a:spcPct val="90000"/>
              </a:lnSpc>
              <a:buNone/>
              <a:defRPr sz="1600">
                <a:latin typeface="+mj-lt"/>
                <a:ea typeface="+mj-ea"/>
                <a:cs typeface="+mj-cs"/>
                <a:sym typeface="Helvetica"/>
              </a:defRPr>
            </a:pPr>
            <a:r>
              <a:rPr lang="en-US" sz="2400" b="1" dirty="0">
                <a:latin typeface="Helvetica Neue"/>
                <a:cs typeface="Helvetica Neue"/>
              </a:rPr>
              <a:t>The Relationship of </a:t>
            </a:r>
            <a:r>
              <a:rPr lang="en-US" sz="2400" b="1" i="1" dirty="0">
                <a:latin typeface="Helvetica Neue"/>
                <a:cs typeface="Helvetica Neue"/>
              </a:rPr>
              <a:t>Competence</a:t>
            </a:r>
            <a:r>
              <a:rPr lang="en-US" sz="2400" b="1" dirty="0">
                <a:latin typeface="Helvetica Neue"/>
                <a:cs typeface="Helvetica Neue"/>
              </a:rPr>
              <a:t> to</a:t>
            </a:r>
            <a:r>
              <a:rPr lang="en-US" sz="2400" b="1" i="1" dirty="0">
                <a:latin typeface="Helvetica Neue"/>
                <a:cs typeface="Helvetica Neue"/>
              </a:rPr>
              <a:t> Humility </a:t>
            </a:r>
          </a:p>
          <a:p>
            <a:pPr marL="0" indent="0" algn="ctr" defTabSz="388620">
              <a:spcBef>
                <a:spcPts val="500"/>
              </a:spcBef>
              <a:buSzTx/>
              <a:buNone/>
              <a:defRPr sz="1500"/>
            </a:pPr>
            <a:endParaRPr i="1" dirty="0"/>
          </a:p>
          <a:p>
            <a:pPr marL="0" indent="0" algn="ctr" defTabSz="388620">
              <a:spcBef>
                <a:spcPts val="500"/>
              </a:spcBef>
              <a:buSzTx/>
              <a:buNone/>
              <a:defRPr sz="1500"/>
            </a:pPr>
            <a:endParaRPr lang="en-US" b="1" dirty="0"/>
          </a:p>
          <a:p>
            <a:pPr marL="0" indent="0" algn="ctr" defTabSz="388620">
              <a:spcBef>
                <a:spcPts val="500"/>
              </a:spcBef>
              <a:buSzTx/>
              <a:buNone/>
              <a:defRPr sz="1500"/>
            </a:pPr>
            <a:r>
              <a:rPr b="1" dirty="0"/>
              <a:t>Philippians 2</a:t>
            </a:r>
            <a:r>
              <a:rPr lang="en-US" b="1" dirty="0"/>
              <a:t>:3</a:t>
            </a:r>
          </a:p>
          <a:p>
            <a:pPr marL="0" indent="0" algn="ctr" defTabSz="388620">
              <a:spcBef>
                <a:spcPts val="500"/>
              </a:spcBef>
              <a:buSzTx/>
              <a:buNone/>
              <a:defRPr sz="1500"/>
            </a:pPr>
            <a:endParaRPr lang="en-US" b="1" dirty="0"/>
          </a:p>
          <a:p>
            <a:pPr marL="0" indent="0"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556962"/>
            <a:ext cx="8911537" cy="361498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r>
              <a:rPr dirty="0">
                <a:latin typeface="Helvetica Neue"/>
                <a:cs typeface="Helvetica Neue"/>
              </a:rPr>
              <a:t>       </a:t>
            </a:r>
            <a:endParaRPr lang="en-US" b="1" dirty="0">
              <a:latin typeface="Helvetica Neue"/>
              <a:cs typeface="Helvetica Neue"/>
              <a:sym typeface="Helvetica"/>
            </a:endParaRPr>
          </a:p>
          <a:p>
            <a:pPr algn="ctr" defTabSz="388620">
              <a:lnSpc>
                <a:spcPct val="81000"/>
              </a:lnSpc>
              <a:spcBef>
                <a:spcPts val="500"/>
              </a:spcBef>
              <a:buFont typeface="Arial"/>
              <a:defRPr>
                <a:latin typeface="+mj-lt"/>
                <a:ea typeface="+mj-ea"/>
                <a:cs typeface="+mj-cs"/>
                <a:sym typeface="Helvetica"/>
              </a:defRPr>
            </a:pPr>
            <a:r>
              <a:rPr lang="en-US" sz="2400" b="1" dirty="0">
                <a:latin typeface="Helvetica Neue"/>
                <a:cs typeface="Helvetica Neue"/>
                <a:sym typeface="Helvetica"/>
              </a:rPr>
              <a:t>“</a:t>
            </a:r>
            <a:r>
              <a:rPr lang="en-US" sz="2400" b="1" i="1" dirty="0">
                <a:latin typeface="Helvetica Neue"/>
                <a:cs typeface="Helvetica Neue"/>
                <a:sym typeface="Helvetica"/>
              </a:rPr>
              <a:t>In humility, value others above yourselves</a:t>
            </a:r>
            <a:r>
              <a:rPr lang="en-US" sz="2400" b="1" dirty="0">
                <a:latin typeface="Helvetica Neue"/>
                <a:cs typeface="Helvetica Neue"/>
                <a:sym typeface="Helvetica"/>
              </a:rPr>
              <a:t>…”</a:t>
            </a:r>
          </a:p>
          <a:p>
            <a:pPr algn="ctr" defTabSz="388620">
              <a:lnSpc>
                <a:spcPct val="90000"/>
              </a:lnSpc>
              <a:spcBef>
                <a:spcPts val="500"/>
              </a:spcBef>
              <a:buFont typeface="Arial"/>
              <a:defRPr sz="1600">
                <a:latin typeface="+mj-lt"/>
                <a:ea typeface="+mj-ea"/>
                <a:cs typeface="+mj-cs"/>
                <a:sym typeface="Helvetica"/>
              </a:defRPr>
            </a:pPr>
            <a:endParaRPr lang="en-US" sz="2300" b="1" dirty="0"/>
          </a:p>
          <a:p>
            <a:pPr algn="ctr" defTabSz="388620">
              <a:lnSpc>
                <a:spcPct val="81000"/>
              </a:lnSpc>
              <a:spcBef>
                <a:spcPts val="500"/>
              </a:spcBef>
              <a:buFont typeface="Arial"/>
              <a:defRPr>
                <a:latin typeface="+mj-lt"/>
                <a:ea typeface="+mj-ea"/>
                <a:cs typeface="+mj-cs"/>
                <a:sym typeface="Helvetica"/>
              </a:defRPr>
            </a:pPr>
            <a:r>
              <a:rPr lang="en-US" sz="2400" b="1" dirty="0">
                <a:sym typeface="Helvetica"/>
              </a:rPr>
              <a:t>“…</a:t>
            </a:r>
            <a:r>
              <a:rPr lang="en-US" sz="2400" b="1" i="1" dirty="0">
                <a:sym typeface="Helvetica"/>
              </a:rPr>
              <a:t>with humility comes wisdom.</a:t>
            </a:r>
            <a:r>
              <a:rPr lang="en-US" sz="2400" b="1" dirty="0">
                <a:sym typeface="Helvetica"/>
              </a:rPr>
              <a:t>”</a:t>
            </a:r>
          </a:p>
          <a:p>
            <a:pPr algn="ctr" defTabSz="388620">
              <a:lnSpc>
                <a:spcPct val="81000"/>
              </a:lnSpc>
              <a:spcBef>
                <a:spcPts val="500"/>
              </a:spcBef>
              <a:defRPr>
                <a:latin typeface="+mj-lt"/>
                <a:ea typeface="+mj-ea"/>
                <a:cs typeface="+mj-cs"/>
                <a:sym typeface="Helvetica"/>
              </a:defRPr>
            </a:pPr>
            <a:r>
              <a:rPr lang="en-US" sz="1500" b="1" dirty="0">
                <a:sym typeface="Helvetica"/>
              </a:rPr>
              <a:t>Proverbs 11:2 </a:t>
            </a:r>
          </a:p>
          <a:p>
            <a:pPr algn="ctr" defTabSz="388620">
              <a:lnSpc>
                <a:spcPct val="81000"/>
              </a:lnSpc>
              <a:spcBef>
                <a:spcPts val="500"/>
              </a:spcBef>
              <a:buFont typeface="Arial"/>
              <a:defRPr>
                <a:latin typeface="+mj-lt"/>
                <a:ea typeface="+mj-ea"/>
                <a:cs typeface="+mj-cs"/>
                <a:sym typeface="Helvetica"/>
              </a:defRPr>
            </a:pPr>
            <a:endParaRPr lang="en-US" b="1" dirty="0">
              <a:sym typeface="Helvetica"/>
            </a:endParaRPr>
          </a:p>
          <a:p>
            <a:pPr algn="ctr" defTabSz="388620">
              <a:lnSpc>
                <a:spcPct val="90000"/>
              </a:lnSpc>
              <a:defRPr sz="1600">
                <a:latin typeface="+mj-lt"/>
                <a:ea typeface="+mj-ea"/>
                <a:cs typeface="+mj-cs"/>
                <a:sym typeface="Helvetica"/>
              </a:defRPr>
            </a:pPr>
            <a:r>
              <a:rPr lang="en-US" sz="2400" b="1" dirty="0">
                <a:sym typeface="Helvetica"/>
              </a:rPr>
              <a:t>“</a:t>
            </a:r>
            <a:r>
              <a:rPr lang="en-US" sz="2400" b="1" dirty="0">
                <a:latin typeface="Helvetica Neue"/>
                <a:cs typeface="Helvetica Neue"/>
                <a:sym typeface="Helvetica"/>
              </a:rPr>
              <a:t>Wisdom’s instruction is to fear the Lord, and humility comes before honor”</a:t>
            </a:r>
          </a:p>
          <a:p>
            <a:pPr algn="ctr" defTabSz="388620">
              <a:lnSpc>
                <a:spcPct val="90000"/>
              </a:lnSpc>
              <a:buFont typeface="Arial"/>
              <a:defRPr sz="1600">
                <a:latin typeface="+mj-lt"/>
                <a:ea typeface="+mj-ea"/>
                <a:cs typeface="+mj-cs"/>
                <a:sym typeface="Helvetica"/>
              </a:defRPr>
            </a:pPr>
            <a:r>
              <a:rPr sz="1500" b="1" dirty="0"/>
              <a:t>  Proverbs 15:33</a:t>
            </a:r>
            <a:endParaRPr lang="en-US" sz="1500" b="1" dirty="0"/>
          </a:p>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8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8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27387" y="697837"/>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981849"/>
            <a:ext cx="8911537" cy="76123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
        <p:nvSpPr>
          <p:cNvPr id="2" name="Rectangle 1"/>
          <p:cNvSpPr/>
          <p:nvPr/>
        </p:nvSpPr>
        <p:spPr>
          <a:xfrm>
            <a:off x="298511" y="1126987"/>
            <a:ext cx="8634431" cy="4514877"/>
          </a:xfrm>
          <a:prstGeom prst="rect">
            <a:avLst/>
          </a:prstGeom>
        </p:spPr>
        <p:txBody>
          <a:bodyPr wrap="square">
            <a:spAutoFit/>
          </a:bodyPr>
          <a:lstStyle/>
          <a:p>
            <a:pPr algn="ctr" defTabSz="209854">
              <a:spcBef>
                <a:spcPts val="200"/>
              </a:spcBef>
              <a:defRPr sz="972"/>
            </a:pPr>
            <a:endParaRPr lang="en-US" dirty="0">
              <a:latin typeface="Helvetica Neue"/>
              <a:cs typeface="Helvetica Neue"/>
            </a:endParaRPr>
          </a:p>
          <a:p>
            <a:pPr algn="ctr" defTabSz="209854">
              <a:spcBef>
                <a:spcPts val="200"/>
              </a:spcBef>
              <a:defRPr sz="1728"/>
            </a:pPr>
            <a:r>
              <a:rPr lang="en-US" sz="2800" dirty="0">
                <a:latin typeface="Helvetica Neue"/>
                <a:cs typeface="Helvetica Neue"/>
              </a:rPr>
              <a:t>“</a:t>
            </a:r>
            <a:r>
              <a:rPr lang="en-US" sz="2800" b="1" dirty="0">
                <a:latin typeface="Helvetica Neue"/>
                <a:cs typeface="Helvetica Neue"/>
              </a:rPr>
              <a:t>Leadership is a relationship….”</a:t>
            </a:r>
          </a:p>
          <a:p>
            <a:pPr algn="ctr" defTabSz="209854">
              <a:spcBef>
                <a:spcPts val="200"/>
              </a:spcBef>
              <a:defRPr sz="1080"/>
            </a:pPr>
            <a:r>
              <a:rPr lang="en-US" sz="1600" b="1" i="1" dirty="0">
                <a:latin typeface="Helvetica Neue"/>
                <a:cs typeface="Helvetica Neue"/>
              </a:rPr>
              <a:t>Credibility</a:t>
            </a:r>
            <a:r>
              <a:rPr lang="en-US" sz="1600" b="1" dirty="0">
                <a:latin typeface="Helvetica Neue"/>
                <a:cs typeface="Helvetica Neue"/>
              </a:rPr>
              <a:t>, pages 52, 254. See also Text</a:t>
            </a:r>
          </a:p>
          <a:p>
            <a:pPr algn="ctr" defTabSz="209854">
              <a:spcBef>
                <a:spcPts val="200"/>
              </a:spcBef>
              <a:defRPr sz="1080"/>
            </a:pPr>
            <a:endParaRPr lang="en-US" sz="1600" b="1" dirty="0">
              <a:latin typeface="Helvetica Neue"/>
              <a:cs typeface="Helvetica Neue"/>
            </a:endParaRPr>
          </a:p>
          <a:p>
            <a:pPr algn="ctr" defTabSz="209854">
              <a:spcBef>
                <a:spcPts val="200"/>
              </a:spcBef>
              <a:defRPr sz="648"/>
            </a:pPr>
            <a:r>
              <a:rPr lang="en-US" sz="2000" b="1" dirty="0">
                <a:latin typeface="Helvetica Neue"/>
                <a:cs typeface="Helvetica Neue"/>
              </a:rPr>
              <a:t>“People want a leader who is </a:t>
            </a:r>
            <a:r>
              <a:rPr lang="en-US" sz="2000" b="1" i="1" dirty="0">
                <a:latin typeface="Helvetica Neue"/>
                <a:cs typeface="Helvetica Neue"/>
              </a:rPr>
              <a:t>trustworthy, is competent, </a:t>
            </a:r>
          </a:p>
          <a:p>
            <a:pPr algn="ctr" defTabSz="209854">
              <a:spcBef>
                <a:spcPts val="200"/>
              </a:spcBef>
              <a:defRPr sz="648"/>
            </a:pPr>
            <a:r>
              <a:rPr lang="en-US" sz="2000" b="1" i="1" dirty="0">
                <a:latin typeface="Helvetica Neue"/>
                <a:cs typeface="Helvetica Neue"/>
              </a:rPr>
              <a:t>has a vision of the future and is dynamic and inspiring</a:t>
            </a:r>
            <a:r>
              <a:rPr lang="en-US" sz="2000" b="1" dirty="0">
                <a:latin typeface="Helvetica Neue"/>
                <a:cs typeface="Helvetica Neue"/>
              </a:rPr>
              <a:t>.” </a:t>
            </a:r>
            <a:r>
              <a:rPr lang="en-US" sz="1600" b="1" i="1" dirty="0"/>
              <a:t>Credibility,</a:t>
            </a:r>
            <a:r>
              <a:rPr lang="en-US" sz="1600" b="1" dirty="0"/>
              <a:t> page 48 </a:t>
            </a:r>
          </a:p>
          <a:p>
            <a:pPr algn="ctr" defTabSz="209854">
              <a:spcBef>
                <a:spcPts val="200"/>
              </a:spcBef>
              <a:defRPr sz="648"/>
            </a:pPr>
            <a:endParaRPr lang="en-US" sz="1600" b="1" dirty="0"/>
          </a:p>
          <a:p>
            <a:pPr algn="ctr" defTabSz="209854">
              <a:spcBef>
                <a:spcPts val="200"/>
              </a:spcBef>
              <a:defRPr sz="1728" b="1"/>
            </a:pPr>
            <a:r>
              <a:rPr lang="en-US" sz="2000" dirty="0">
                <a:latin typeface="Helvetica Neue"/>
                <a:cs typeface="Helvetica Neue"/>
              </a:rPr>
              <a:t>Six Practices of Credibility:</a:t>
            </a:r>
          </a:p>
          <a:p>
            <a:pPr algn="ctr" defTabSz="209854">
              <a:spcBef>
                <a:spcPts val="200"/>
              </a:spcBef>
              <a:defRPr sz="1728"/>
            </a:pPr>
            <a:r>
              <a:rPr lang="en-US" sz="2000" b="1" i="1" dirty="0">
                <a:latin typeface="Helvetica Neue"/>
                <a:cs typeface="Helvetica Neue"/>
              </a:rPr>
              <a:t>Discover Yourself</a:t>
            </a:r>
          </a:p>
          <a:p>
            <a:pPr algn="ctr" defTabSz="209854">
              <a:spcBef>
                <a:spcPts val="200"/>
              </a:spcBef>
              <a:defRPr sz="1728"/>
            </a:pPr>
            <a:r>
              <a:rPr lang="en-US" sz="2000" b="1" i="1" dirty="0">
                <a:latin typeface="Helvetica Neue"/>
                <a:cs typeface="Helvetica Neue"/>
              </a:rPr>
              <a:t>Appreciate Constituents</a:t>
            </a:r>
          </a:p>
          <a:p>
            <a:pPr algn="ctr" defTabSz="209854">
              <a:spcBef>
                <a:spcPts val="200"/>
              </a:spcBef>
              <a:defRPr sz="1728"/>
            </a:pPr>
            <a:r>
              <a:rPr lang="en-US" sz="2000" b="1" i="1" dirty="0">
                <a:latin typeface="Helvetica Neue"/>
                <a:cs typeface="Helvetica Neue"/>
              </a:rPr>
              <a:t>Affirm Shared Values</a:t>
            </a:r>
          </a:p>
          <a:p>
            <a:pPr algn="ctr" defTabSz="209854">
              <a:spcBef>
                <a:spcPts val="200"/>
              </a:spcBef>
              <a:defRPr sz="1728"/>
            </a:pPr>
            <a:r>
              <a:rPr lang="en-US" sz="2000" b="1" i="1" dirty="0">
                <a:latin typeface="Helvetica Neue"/>
                <a:cs typeface="Helvetica Neue"/>
              </a:rPr>
              <a:t>Develop  Capacity</a:t>
            </a:r>
          </a:p>
          <a:p>
            <a:pPr algn="ctr" defTabSz="209854">
              <a:spcBef>
                <a:spcPts val="200"/>
              </a:spcBef>
              <a:defRPr sz="1728"/>
            </a:pPr>
            <a:r>
              <a:rPr lang="en-US" sz="2000" b="1" i="1" dirty="0">
                <a:latin typeface="Helvetica Neue"/>
                <a:cs typeface="Helvetica Neue"/>
              </a:rPr>
              <a:t>Serve a Purpose</a:t>
            </a:r>
          </a:p>
          <a:p>
            <a:pPr algn="ctr" defTabSz="209854">
              <a:spcBef>
                <a:spcPts val="200"/>
              </a:spcBef>
              <a:defRPr sz="1728"/>
            </a:pPr>
            <a:r>
              <a:rPr lang="en-US" sz="2000" b="1" i="1" dirty="0">
                <a:latin typeface="Helvetica Neue"/>
                <a:cs typeface="Helvetica Neue"/>
              </a:rPr>
              <a:t>                               Sustain Hope     </a:t>
            </a:r>
            <a:r>
              <a:rPr lang="en-US" sz="1600" b="1" dirty="0"/>
              <a:t>Credibility,  pages 51ff</a:t>
            </a:r>
          </a:p>
        </p:txBody>
      </p:sp>
    </p:spTree>
    <p:extLst>
      <p:ext uri="{BB962C8B-B14F-4D97-AF65-F5344CB8AC3E}">
        <p14:creationId xmlns:p14="http://schemas.microsoft.com/office/powerpoint/2010/main" val="22748372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idx="1"/>
          </p:nvPr>
        </p:nvSpPr>
        <p:spPr>
          <a:xfrm>
            <a:off x="0" y="781330"/>
            <a:ext cx="9143999" cy="4637557"/>
          </a:xfrm>
          <a:prstGeom prst="rect">
            <a:avLst/>
          </a:prstGeom>
        </p:spPr>
        <p:txBody>
          <a:bodyPr>
            <a:normAutofit fontScale="62500" lnSpcReduction="20000"/>
          </a:bodyPr>
          <a:lstStyle/>
          <a:p>
            <a:pPr marL="0" indent="0" algn="ctr" defTabSz="155448">
              <a:spcBef>
                <a:spcPts val="200"/>
              </a:spcBef>
              <a:buSzTx/>
              <a:buNone/>
              <a:defRPr sz="720"/>
            </a:pPr>
            <a:endParaRPr dirty="0"/>
          </a:p>
          <a:p>
            <a:pPr marL="0" indent="0" algn="ctr" defTabSz="155448">
              <a:spcBef>
                <a:spcPts val="200"/>
              </a:spcBef>
              <a:buSzTx/>
              <a:buNone/>
              <a:defRPr sz="1280" b="1"/>
            </a:pPr>
            <a:endParaRPr sz="2600" dirty="0">
              <a:latin typeface="Helvetica Neue"/>
              <a:cs typeface="Helvetica Neue"/>
            </a:endParaRPr>
          </a:p>
          <a:p>
            <a:pPr marL="0" indent="0" algn="ctr" defTabSz="155448">
              <a:spcBef>
                <a:spcPts val="200"/>
              </a:spcBef>
              <a:buSzTx/>
              <a:buNone/>
              <a:defRPr sz="1440" b="1"/>
            </a:pPr>
            <a:r>
              <a:rPr sz="3800" dirty="0">
                <a:latin typeface="Helvetica Neue"/>
                <a:cs typeface="Helvetica Neue"/>
              </a:rPr>
              <a:t>Think of a time you followed the direction </a:t>
            </a:r>
            <a:endParaRPr lang="en-US" sz="3800" dirty="0">
              <a:latin typeface="Helvetica Neue"/>
              <a:cs typeface="Helvetica Neue"/>
            </a:endParaRPr>
          </a:p>
          <a:p>
            <a:pPr marL="0" indent="0" algn="ctr" defTabSz="155448">
              <a:spcBef>
                <a:spcPts val="200"/>
              </a:spcBef>
              <a:buSzTx/>
              <a:buNone/>
              <a:defRPr sz="1440" b="1"/>
            </a:pPr>
            <a:r>
              <a:rPr sz="3800" dirty="0">
                <a:latin typeface="Helvetica Neue"/>
                <a:cs typeface="Helvetica Neue"/>
              </a:rPr>
              <a:t>of someone</a:t>
            </a:r>
            <a:r>
              <a:rPr lang="en-US" sz="3800" dirty="0">
                <a:latin typeface="Helvetica Neue"/>
                <a:cs typeface="Helvetica Neue"/>
              </a:rPr>
              <a:t> WITH CREDIBILITY AND HUMILITY</a:t>
            </a:r>
            <a:r>
              <a:rPr sz="3800" dirty="0">
                <a:latin typeface="Helvetica Neue"/>
                <a:cs typeface="Helvetica Neue"/>
              </a:rPr>
              <a:t>  </a:t>
            </a:r>
          </a:p>
          <a:p>
            <a:pPr marL="0" indent="0" algn="ctr" defTabSz="155448">
              <a:spcBef>
                <a:spcPts val="200"/>
              </a:spcBef>
              <a:buSzTx/>
              <a:buNone/>
              <a:defRPr sz="1280" b="1"/>
            </a:pPr>
            <a:endParaRPr sz="1700" i="1" dirty="0"/>
          </a:p>
          <a:p>
            <a:pPr marL="0" indent="0" algn="ctr" defTabSz="155448">
              <a:spcBef>
                <a:spcPts val="200"/>
              </a:spcBef>
              <a:buSzTx/>
              <a:buNone/>
              <a:defRPr sz="1280" b="1"/>
            </a:pPr>
            <a:r>
              <a:rPr sz="2900" i="1" dirty="0">
                <a:latin typeface="Helvetica Neue"/>
                <a:cs typeface="Helvetica Neue"/>
              </a:rPr>
              <a:t>1. What was the situation? </a:t>
            </a:r>
          </a:p>
          <a:p>
            <a:pPr marL="0" indent="0" algn="ctr" defTabSz="155448">
              <a:spcBef>
                <a:spcPts val="200"/>
              </a:spcBef>
              <a:buSzTx/>
              <a:buNone/>
              <a:defRPr sz="144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r>
              <a:rPr sz="2900" i="1" dirty="0">
                <a:latin typeface="Helvetica Neue"/>
                <a:cs typeface="Helvetica Neue"/>
              </a:rPr>
              <a:t>2. What three of four words would you use to describe how you felt?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3. What leadership action did this person take to get you to want </a:t>
            </a:r>
            <a:endParaRPr lang="en-US"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to perform at your best?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4. How did you feel  about working with leaders you admired?</a:t>
            </a:r>
          </a:p>
          <a:p>
            <a:pPr marL="0" indent="0" algn="ctr" defTabSz="155448">
              <a:spcBef>
                <a:spcPts val="200"/>
              </a:spcBef>
              <a:buSzTx/>
              <a:buNone/>
              <a:defRPr sz="1280" b="1"/>
            </a:pPr>
            <a:endParaRPr dirty="0"/>
          </a:p>
          <a:p>
            <a:pPr marL="0" indent="0" algn="ctr" defTabSz="155448">
              <a:spcBef>
                <a:spcPts val="200"/>
              </a:spcBef>
              <a:buSzTx/>
              <a:buNone/>
              <a:defRPr sz="1280" b="1"/>
            </a:pPr>
            <a:endParaRPr dirty="0"/>
          </a:p>
          <a:p>
            <a:pPr marL="0" indent="0" algn="ctr" defTabSz="155448">
              <a:spcBef>
                <a:spcPts val="200"/>
              </a:spcBef>
              <a:buSzTx/>
              <a:buNone/>
              <a:defRPr sz="1280" b="1" i="1"/>
            </a:pPr>
            <a:endParaRPr dirty="0"/>
          </a:p>
          <a:p>
            <a:pPr marL="0" indent="0" algn="ctr" defTabSz="155448">
              <a:spcBef>
                <a:spcPts val="200"/>
              </a:spcBef>
              <a:buSzTx/>
              <a:buNone/>
              <a:defRPr sz="1280" b="1"/>
            </a:pPr>
            <a:endParaRPr dirty="0"/>
          </a:p>
          <a:p>
            <a:pPr marL="0" indent="0" algn="ctr" defTabSz="155448">
              <a:spcBef>
                <a:spcPts val="200"/>
              </a:spcBef>
              <a:buSzTx/>
              <a:buNone/>
              <a:defRPr sz="720" b="1"/>
            </a:pPr>
            <a:endParaRPr sz="800" dirty="0"/>
          </a:p>
        </p:txBody>
      </p:sp>
      <p:sp>
        <p:nvSpPr>
          <p:cNvPr id="178"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7" name="Text Placeholder 2"/>
          <p:cNvSpPr txBox="1">
            <a:spLocks noGrp="1"/>
          </p:cNvSpPr>
          <p:nvPr>
            <p:ph type="body" sz="half" idx="1"/>
          </p:nvPr>
        </p:nvSpPr>
        <p:spPr>
          <a:xfrm>
            <a:off x="51383" y="2568043"/>
            <a:ext cx="9041234" cy="1450571"/>
          </a:xfrm>
          <a:prstGeom prst="rect">
            <a:avLst/>
          </a:prstGeom>
        </p:spPr>
        <p:txBody>
          <a:bodyPr>
            <a:normAutofit fontScale="62500" lnSpcReduction="20000"/>
          </a:bodyPr>
          <a:lstStyle/>
          <a:p>
            <a:pPr marL="0" indent="0" algn="ctr" defTabSz="388620">
              <a:lnSpc>
                <a:spcPct val="81000"/>
              </a:lnSpc>
              <a:spcBef>
                <a:spcPts val="500"/>
              </a:spcBef>
              <a:buSzTx/>
              <a:buNone/>
              <a:defRPr sz="3000" b="1">
                <a:solidFill>
                  <a:schemeClr val="accent2"/>
                </a:solidFill>
              </a:defRPr>
            </a:pPr>
            <a:r>
              <a:rPr sz="4000" dirty="0"/>
              <a:t>The Qualities of  Presence and Caring Relationships</a:t>
            </a:r>
          </a:p>
          <a:p>
            <a:pPr marL="0" indent="0" algn="ctr" defTabSz="388620">
              <a:lnSpc>
                <a:spcPct val="81000"/>
              </a:lnSpc>
              <a:spcBef>
                <a:spcPts val="500"/>
              </a:spcBef>
              <a:buSzTx/>
              <a:buNone/>
              <a:defRPr sz="2500"/>
            </a:pPr>
            <a:endParaRPr lang="en-US" sz="3500" b="1" dirty="0">
              <a:latin typeface="Helvetica Neue"/>
              <a:cs typeface="Helvetica Neue"/>
            </a:endParaRPr>
          </a:p>
          <a:p>
            <a:pPr marL="0" indent="0" algn="ctr" defTabSz="388620">
              <a:lnSpc>
                <a:spcPct val="81000"/>
              </a:lnSpc>
              <a:spcBef>
                <a:spcPts val="500"/>
              </a:spcBef>
              <a:buSzTx/>
              <a:buNone/>
              <a:defRPr sz="2500"/>
            </a:pPr>
            <a:r>
              <a:rPr lang="en-US" sz="3500" b="1" dirty="0">
                <a:latin typeface="Helvetica Neue"/>
                <a:cs typeface="Helvetica Neue"/>
              </a:rPr>
              <a:t>“The most important attribute of a leader…is what the leader</a:t>
            </a:r>
          </a:p>
          <a:p>
            <a:pPr marL="0" indent="0" algn="ctr" defTabSz="388620">
              <a:lnSpc>
                <a:spcPct val="81000"/>
              </a:lnSpc>
              <a:spcBef>
                <a:spcPts val="500"/>
              </a:spcBef>
              <a:buSzTx/>
              <a:buNone/>
              <a:defRPr sz="2500"/>
            </a:pPr>
            <a:r>
              <a:rPr lang="en-US" sz="3500" b="1" dirty="0">
                <a:latin typeface="Helvetica Neue"/>
                <a:cs typeface="Helvetica Neue"/>
              </a:rPr>
              <a:t> brings in his or her presence. And the presence he/she needs is</a:t>
            </a:r>
          </a:p>
          <a:p>
            <a:pPr marL="0" indent="0" algn="ctr" defTabSz="388620">
              <a:lnSpc>
                <a:spcPct val="81000"/>
              </a:lnSpc>
              <a:spcBef>
                <a:spcPts val="500"/>
              </a:spcBef>
              <a:buSzTx/>
              <a:buNone/>
              <a:defRPr sz="2500"/>
            </a:pPr>
            <a:r>
              <a:rPr lang="en-US" sz="3800" b="1" dirty="0">
                <a:latin typeface="Helvetica Neue"/>
                <a:cs typeface="Helvetica Neue"/>
              </a:rPr>
              <a:t>a </a:t>
            </a:r>
            <a:r>
              <a:rPr lang="en-US" sz="3800" b="1" i="1" dirty="0">
                <a:latin typeface="Helvetica Neue"/>
                <a:cs typeface="Helvetica Neue"/>
              </a:rPr>
              <a:t>non-anxious presence</a:t>
            </a:r>
            <a:r>
              <a:rPr lang="en-US" sz="3500" b="1" i="1" dirty="0">
                <a:latin typeface="Helvetica Neue"/>
                <a:cs typeface="Helvetica Neue"/>
              </a:rPr>
              <a:t>.”</a:t>
            </a:r>
            <a:r>
              <a:rPr sz="3500" b="1" dirty="0">
                <a:latin typeface="Helvetica Neue"/>
                <a:cs typeface="Helvetica Neue"/>
              </a:rPr>
              <a:t> </a:t>
            </a:r>
          </a:p>
        </p:txBody>
      </p:sp>
      <p:sp>
        <p:nvSpPr>
          <p:cNvPr id="188" name="Oval"/>
          <p:cNvSpPr/>
          <p:nvPr/>
        </p:nvSpPr>
        <p:spPr>
          <a:xfrm>
            <a:off x="3965797" y="1026240"/>
            <a:ext cx="1270000" cy="1541804"/>
          </a:xfrm>
          <a:prstGeom prst="ellipse">
            <a:avLst/>
          </a:prstGeom>
          <a:solidFill>
            <a:schemeClr val="accent2"/>
          </a:solidFill>
          <a:ln w="12700">
            <a:miter lim="400000"/>
          </a:ln>
        </p:spPr>
        <p:txBody>
          <a:bodyPr lIns="45718" tIns="45718" rIns="45718" bIns="45718" anchor="ctr"/>
          <a:lstStyle/>
          <a:p>
            <a:endParaRPr dirty="0"/>
          </a:p>
        </p:txBody>
      </p:sp>
      <p:sp>
        <p:nvSpPr>
          <p:cNvPr id="189" name="5"/>
          <p:cNvSpPr txBox="1"/>
          <p:nvPr/>
        </p:nvSpPr>
        <p:spPr>
          <a:xfrm>
            <a:off x="4258870" y="1304672"/>
            <a:ext cx="626260" cy="100075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5</a:t>
            </a:r>
          </a:p>
        </p:txBody>
      </p:sp>
      <p:sp>
        <p:nvSpPr>
          <p:cNvPr id="190" name="Philippians 4:5-6…"/>
          <p:cNvSpPr txBox="1"/>
          <p:nvPr/>
        </p:nvSpPr>
        <p:spPr>
          <a:xfrm>
            <a:off x="153505" y="3556682"/>
            <a:ext cx="8939112" cy="189282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buFont typeface="Arial"/>
              <a:defRPr sz="2200" i="1">
                <a:latin typeface="+mj-lt"/>
                <a:ea typeface="+mj-ea"/>
                <a:cs typeface="+mj-cs"/>
                <a:sym typeface="Helvetica"/>
              </a:defRPr>
            </a:pPr>
            <a:endParaRPr sz="1800" dirty="0"/>
          </a:p>
          <a:p>
            <a:pPr algn="ctr" defTabSz="388620">
              <a:buFont typeface="Arial"/>
              <a:defRPr sz="2200">
                <a:latin typeface="+mj-lt"/>
                <a:ea typeface="+mj-ea"/>
                <a:cs typeface="+mj-cs"/>
                <a:sym typeface="Helvetica"/>
              </a:defRPr>
            </a:pPr>
            <a:endParaRPr lang="en-US" sz="2000" dirty="0">
              <a:latin typeface="Helvetica Neue"/>
              <a:cs typeface="Helvetica Neue"/>
            </a:endParaRPr>
          </a:p>
          <a:p>
            <a:pPr defTabSz="388620">
              <a:buFont typeface="Arial"/>
              <a:defRPr sz="2200">
                <a:latin typeface="+mj-lt"/>
                <a:ea typeface="+mj-ea"/>
                <a:cs typeface="+mj-cs"/>
                <a:sym typeface="Helvetica"/>
              </a:defRPr>
            </a:pPr>
            <a:r>
              <a:rPr lang="en-US" sz="2000" dirty="0">
                <a:latin typeface="Helvetica Neue"/>
                <a:cs typeface="Helvetica Neue"/>
              </a:rPr>
              <a:t>“</a:t>
            </a:r>
            <a:r>
              <a:rPr lang="en-US" sz="2000" b="1" i="1" dirty="0">
                <a:latin typeface="Helvetica Neue"/>
                <a:cs typeface="Helvetica Neue"/>
              </a:rPr>
              <a:t>Let your gentleness be evident to all. Do not be anxious</a:t>
            </a:r>
            <a:r>
              <a:rPr lang="mr-IN" sz="2000" dirty="0">
                <a:latin typeface="Helvetica Neue"/>
                <a:cs typeface="Helvetica Neue"/>
              </a:rPr>
              <a:t>…</a:t>
            </a:r>
            <a:r>
              <a:rPr lang="en-US" sz="2000" dirty="0">
                <a:latin typeface="Helvetica Neue"/>
                <a:cs typeface="Helvetica Neue"/>
              </a:rPr>
              <a:t>” </a:t>
            </a:r>
            <a:r>
              <a:rPr lang="en-US" sz="1600" dirty="0">
                <a:sym typeface="Helvetica"/>
              </a:rPr>
              <a:t>Philippians 4:5-6 </a:t>
            </a:r>
            <a:endParaRPr sz="1600" dirty="0"/>
          </a:p>
          <a:p>
            <a:pPr algn="ctr" defTabSz="388620">
              <a:buFont typeface="Arial"/>
              <a:defRPr sz="2200">
                <a:latin typeface="+mj-lt"/>
                <a:ea typeface="+mj-ea"/>
                <a:cs typeface="+mj-cs"/>
                <a:sym typeface="Helvetica"/>
              </a:defRPr>
            </a:pPr>
            <a:endParaRPr sz="2300" dirty="0"/>
          </a:p>
          <a:p>
            <a:pPr algn="ctr">
              <a:buFont typeface="Arial"/>
              <a:defRPr>
                <a:latin typeface="+mj-lt"/>
                <a:ea typeface="+mj-ea"/>
                <a:cs typeface="+mj-cs"/>
                <a:sym typeface="Helvetica"/>
              </a:defRPr>
            </a:pPr>
            <a:r>
              <a:rPr lang="en-US" dirty="0"/>
              <a:t>“</a:t>
            </a:r>
            <a:r>
              <a:rPr lang="en-US" b="1" i="1" dirty="0"/>
              <a:t>Because we loved you so much, we were delighted to share with you not only the gospel of God but our lives as well</a:t>
            </a:r>
            <a:r>
              <a:rPr lang="en-US" dirty="0"/>
              <a:t>.” </a:t>
            </a:r>
            <a:r>
              <a:rPr lang="en-US" dirty="0">
                <a:sym typeface="Helvetica"/>
              </a:rPr>
              <a:t>Thessalonians 2:6b-8 </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92" name="Text Placeholder 2"/>
          <p:cNvSpPr txBox="1">
            <a:spLocks noGrp="1"/>
          </p:cNvSpPr>
          <p:nvPr>
            <p:ph type="body" sz="quarter" idx="1"/>
          </p:nvPr>
        </p:nvSpPr>
        <p:spPr>
          <a:xfrm>
            <a:off x="97685" y="671647"/>
            <a:ext cx="9046315" cy="1434948"/>
          </a:xfrm>
          <a:prstGeom prst="rect">
            <a:avLst/>
          </a:prstGeom>
        </p:spPr>
        <p:txBody>
          <a:bodyPr/>
          <a:lstStyle/>
          <a:p>
            <a:pPr marL="0" indent="0">
              <a:buNone/>
            </a:pPr>
            <a:r>
              <a:rPr lang="en-US" sz="2000" b="1" dirty="0"/>
              <a:t> </a:t>
            </a:r>
            <a:endParaRPr lang="en-US" sz="2400" b="1" dirty="0"/>
          </a:p>
          <a:p>
            <a:pPr marL="0" indent="0" algn="ctr">
              <a:lnSpc>
                <a:spcPct val="110000"/>
              </a:lnSpc>
              <a:spcBef>
                <a:spcPts val="0"/>
              </a:spcBef>
              <a:buSzTx/>
              <a:buNone/>
              <a:defRPr sz="2000"/>
            </a:pPr>
            <a:endParaRPr lang="en-US" sz="2000" b="1" dirty="0"/>
          </a:p>
          <a:p>
            <a:pPr marL="0" indent="0" algn="ctr">
              <a:lnSpc>
                <a:spcPct val="110000"/>
              </a:lnSpc>
              <a:spcBef>
                <a:spcPts val="0"/>
              </a:spcBef>
              <a:buSzTx/>
              <a:buNone/>
              <a:defRPr sz="2000"/>
            </a:pPr>
            <a:endParaRPr dirty="0"/>
          </a:p>
        </p:txBody>
      </p:sp>
      <p:sp>
        <p:nvSpPr>
          <p:cNvPr id="193" name="Title 1"/>
          <p:cNvSpPr txBox="1">
            <a:spLocks noGrp="1"/>
          </p:cNvSpPr>
          <p:nvPr>
            <p:ph type="title"/>
          </p:nvPr>
        </p:nvSpPr>
        <p:spPr>
          <a:xfrm>
            <a:off x="278191" y="205784"/>
            <a:ext cx="8738621" cy="98294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194" name="“Let Your Life Speak”  “To Know As We Are Known” books by Parker Palmer…"/>
          <p:cNvSpPr txBox="1"/>
          <p:nvPr/>
        </p:nvSpPr>
        <p:spPr>
          <a:xfrm>
            <a:off x="97685" y="1028644"/>
            <a:ext cx="9046315" cy="452431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buFont typeface="Arial"/>
              <a:defRPr sz="1200" b="1">
                <a:latin typeface="+mj-lt"/>
                <a:ea typeface="+mj-ea"/>
                <a:cs typeface="+mj-cs"/>
                <a:sym typeface="Helvetica"/>
              </a:defRPr>
            </a:pPr>
            <a:endParaRPr lang="en-US" sz="1400" b="1" i="1" dirty="0"/>
          </a:p>
          <a:p>
            <a:pPr algn="ctr">
              <a:buFont typeface="Arial"/>
              <a:defRPr sz="1200" b="1">
                <a:latin typeface="+mj-lt"/>
                <a:ea typeface="+mj-ea"/>
                <a:cs typeface="+mj-cs"/>
                <a:sym typeface="Helvetica"/>
              </a:defRPr>
            </a:pPr>
            <a:r>
              <a:rPr lang="en-US" sz="2400" b="1" dirty="0">
                <a:latin typeface="Helvetica Neue"/>
                <a:cs typeface="Helvetica Neue"/>
                <a:sym typeface="Helvetica"/>
              </a:rPr>
              <a:t>Our character and leadership should clearly reflect God’s character as He personally equips us through His Spirit.</a:t>
            </a:r>
          </a:p>
          <a:p>
            <a:pPr algn="ctr">
              <a:buFont typeface="Arial"/>
              <a:defRPr sz="1200" b="1">
                <a:latin typeface="+mj-lt"/>
                <a:ea typeface="+mj-ea"/>
                <a:cs typeface="+mj-cs"/>
                <a:sym typeface="Helvetica"/>
              </a:defRPr>
            </a:pPr>
            <a:endParaRPr lang="en-US" sz="2400" b="1" dirty="0">
              <a:latin typeface="Helvetica Neue"/>
              <a:cs typeface="Helvetica Neue"/>
              <a:sym typeface="Helvetica"/>
            </a:endParaRPr>
          </a:p>
          <a:p>
            <a:pPr algn="ctr">
              <a:buFont typeface="Arial"/>
              <a:defRPr sz="1200" b="1">
                <a:latin typeface="+mj-lt"/>
                <a:ea typeface="+mj-ea"/>
                <a:cs typeface="+mj-cs"/>
                <a:sym typeface="Helvetica"/>
              </a:defRPr>
            </a:pPr>
            <a:r>
              <a:rPr lang="en-US" sz="2000" b="1" dirty="0">
                <a:sym typeface="Helvetica"/>
              </a:rPr>
              <a:t> </a:t>
            </a:r>
            <a:endParaRPr sz="2000" b="1" i="1" dirty="0"/>
          </a:p>
          <a:p>
            <a:pPr>
              <a:defRPr sz="1200" b="1">
                <a:latin typeface="+mj-lt"/>
                <a:ea typeface="+mj-ea"/>
                <a:cs typeface="+mj-cs"/>
                <a:sym typeface="Helvetica"/>
              </a:defRPr>
            </a:pPr>
            <a:r>
              <a:rPr sz="1400" b="1" i="1" dirty="0"/>
              <a:t>                 </a:t>
            </a:r>
            <a:r>
              <a:rPr sz="2400" i="1" dirty="0"/>
              <a:t>  </a:t>
            </a:r>
            <a:r>
              <a:rPr lang="en-US" sz="2400" dirty="0">
                <a:sym typeface="Helvetica"/>
              </a:rPr>
              <a:t>We are </a:t>
            </a:r>
            <a:r>
              <a:rPr lang="en-US" sz="2400" b="1" dirty="0">
                <a:sym typeface="Helvetica"/>
              </a:rPr>
              <a:t>conduits of God’s caring or compassion.</a:t>
            </a:r>
          </a:p>
          <a:p>
            <a:pPr>
              <a:buFont typeface="Arial"/>
              <a:defRPr sz="1200" b="1">
                <a:latin typeface="+mj-lt"/>
                <a:ea typeface="+mj-ea"/>
                <a:cs typeface="+mj-cs"/>
                <a:sym typeface="Helvetica"/>
              </a:defRPr>
            </a:pPr>
            <a:endParaRPr lang="en-US" sz="1400" b="1" i="1" dirty="0"/>
          </a:p>
          <a:p>
            <a:pPr algn="ctr">
              <a:buFont typeface="Arial"/>
              <a:defRPr sz="1200" b="1">
                <a:latin typeface="+mj-lt"/>
                <a:ea typeface="+mj-ea"/>
                <a:cs typeface="+mj-cs"/>
                <a:sym typeface="Helvetica"/>
              </a:defRPr>
            </a:pPr>
            <a:endParaRPr sz="1600" b="1" i="1" dirty="0"/>
          </a:p>
          <a:p>
            <a:pPr algn="ctr">
              <a:buFont typeface="Arial"/>
              <a:defRPr sz="1200" b="1">
                <a:latin typeface="+mj-lt"/>
                <a:ea typeface="+mj-ea"/>
                <a:cs typeface="+mj-cs"/>
                <a:sym typeface="Helvetica"/>
              </a:defRPr>
            </a:pPr>
            <a:r>
              <a:rPr lang="en-US" sz="1600" b="1" i="1" dirty="0"/>
              <a:t>“Clothe yourselves with compassion, kindness, humility, gentleness and patience</a:t>
            </a:r>
            <a:r>
              <a:rPr lang="mr-IN" sz="1600" b="1" i="1" dirty="0"/>
              <a:t>…</a:t>
            </a:r>
            <a:r>
              <a:rPr lang="en-US" sz="1600" b="1" i="1" dirty="0"/>
              <a:t>.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Bear with each other and forgive one another</a:t>
            </a:r>
            <a:r>
              <a:rPr lang="mr-IN" sz="1600" b="1" i="1" dirty="0"/>
              <a:t>…</a:t>
            </a:r>
            <a:r>
              <a:rPr lang="en-US" sz="1600" b="1" i="1" dirty="0"/>
              <a:t>forgive as the Lord forgave you</a:t>
            </a:r>
            <a:r>
              <a:rPr lang="mr-IN" sz="1600" b="1" i="1" dirty="0"/>
              <a:t>…</a:t>
            </a:r>
            <a:r>
              <a:rPr lang="en-US" sz="1600" b="1" i="1" dirty="0"/>
              <a:t>. And</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over all these virtues put on love</a:t>
            </a:r>
            <a:r>
              <a:rPr lang="mr-IN" sz="1600" b="1" i="1" dirty="0"/>
              <a:t>…</a:t>
            </a:r>
            <a:r>
              <a:rPr lang="en-US" sz="1600" b="1" i="1" dirty="0"/>
              <a:t>.Let the peace of Christ rule in your hearts</a:t>
            </a:r>
            <a:r>
              <a:rPr lang="mr-IN" sz="1600" b="1" i="1" dirty="0"/>
              <a:t>…</a:t>
            </a:r>
            <a:r>
              <a:rPr lang="en-US" sz="1600" b="1" i="1" dirty="0"/>
              <a:t>.Whatever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                   you do</a:t>
            </a:r>
            <a:r>
              <a:rPr lang="mr-IN" sz="1600" b="1" i="1" dirty="0"/>
              <a:t>…</a:t>
            </a:r>
            <a:r>
              <a:rPr lang="en-US" sz="1600" b="1" i="1" dirty="0"/>
              <a:t>do all in the name of the Lord Jesus</a:t>
            </a:r>
            <a:r>
              <a:rPr lang="mr-IN" sz="1600" b="1" i="1" dirty="0"/>
              <a:t>…</a:t>
            </a:r>
            <a:r>
              <a:rPr lang="en-US" sz="1500" b="1" i="1" dirty="0"/>
              <a:t>.</a:t>
            </a:r>
            <a:r>
              <a:rPr lang="it-IT" sz="1500" b="1" i="1" dirty="0">
                <a:sym typeface="Helvetica"/>
              </a:rPr>
              <a:t>     </a:t>
            </a:r>
            <a:r>
              <a:rPr lang="it-IT" sz="1500" b="1" i="1" dirty="0" err="1">
                <a:sym typeface="Helvetica"/>
              </a:rPr>
              <a:t>Colossians</a:t>
            </a:r>
            <a:r>
              <a:rPr lang="it-IT" sz="1500" b="1" i="1" dirty="0">
                <a:sym typeface="Helvetica"/>
              </a:rPr>
              <a:t> 3:3, 12 -15, 17 </a:t>
            </a:r>
            <a:endParaRPr lang="en-US" sz="1500" b="1" i="1" dirty="0">
              <a:sym typeface="Helvetica"/>
            </a:endParaRPr>
          </a:p>
          <a:p>
            <a:pPr>
              <a:buFont typeface="Arial"/>
              <a:defRPr sz="1200" b="1">
                <a:latin typeface="+mj-lt"/>
                <a:ea typeface="+mj-ea"/>
                <a:cs typeface="+mj-cs"/>
                <a:sym typeface="Helvetica"/>
              </a:defRPr>
            </a:pPr>
            <a:endParaRPr sz="1600" b="1" i="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4"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algn="ct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125594" y="825337"/>
            <a:ext cx="9018405" cy="489663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a:latin typeface="+mj-lt"/>
                <a:cs typeface="Helvetica Neue"/>
              </a:rPr>
              <a:t>Some Practical Steps for Cultivating  Leadership Presence</a:t>
            </a:r>
            <a:r>
              <a:rPr lang="en-US" sz="2400" b="1" i="1" dirty="0">
                <a:latin typeface="+mj-lt"/>
              </a:rPr>
              <a:t>:</a:t>
            </a:r>
          </a:p>
          <a:p>
            <a:pPr>
              <a:lnSpc>
                <a:spcPts val="4600"/>
              </a:lnSpc>
              <a:spcBef>
                <a:spcPts val="1200"/>
              </a:spcBef>
              <a:defRPr sz="2400">
                <a:latin typeface="Times New Roman"/>
                <a:ea typeface="Times New Roman"/>
                <a:cs typeface="Times New Roman"/>
                <a:sym typeface="Times New Roman"/>
              </a:defRPr>
            </a:pPr>
            <a:r>
              <a:rPr sz="2400" b="1" dirty="0">
                <a:latin typeface="Helvetica Neue"/>
                <a:cs typeface="Helvetica Neue"/>
              </a:rPr>
              <a:t> </a:t>
            </a:r>
            <a:r>
              <a:rPr lang="en-US" sz="2400" b="1" dirty="0">
                <a:latin typeface="Helvetica Neue"/>
                <a:cs typeface="Helvetica Neue"/>
              </a:rPr>
              <a:t>1. Remember the Triune God is present with you. </a:t>
            </a:r>
            <a:r>
              <a:rPr lang="en-US" sz="1500" dirty="0">
                <a:latin typeface="Helvetica Neue"/>
                <a:cs typeface="Helvetica Neue"/>
              </a:rPr>
              <a:t>Deuteronomy 31:</a:t>
            </a:r>
            <a:r>
              <a:rPr lang="en-US" sz="1500" dirty="0"/>
              <a:t>6</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2.  Guard your own heart and mind</a:t>
            </a:r>
            <a:r>
              <a:rPr lang="en-US" sz="2400" b="1" dirty="0"/>
              <a:t>. </a:t>
            </a:r>
            <a:r>
              <a:rPr lang="en-US" sz="1500" dirty="0">
                <a:latin typeface="Helvetica Neue"/>
                <a:cs typeface="Helvetica Neue"/>
              </a:rPr>
              <a:t>Proverbs 4: 23</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3. Respect and value the other person. </a:t>
            </a:r>
            <a:r>
              <a:rPr lang="en-US" sz="1600" dirty="0"/>
              <a:t>Ephesians 4:25</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4. Slow down. Listen Intently. Focus on the “others.”  </a:t>
            </a:r>
            <a:r>
              <a:rPr lang="en-US" sz="1600" dirty="0"/>
              <a:t>James 1:19</a:t>
            </a:r>
            <a:endParaRPr sz="1600" dirty="0"/>
          </a:p>
          <a:p>
            <a:pPr algn="ctr">
              <a:lnSpc>
                <a:spcPts val="3700"/>
              </a:lnSpc>
              <a:spcBef>
                <a:spcPts val="1200"/>
              </a:spcBef>
              <a:defRPr sz="1600">
                <a:latin typeface="Times New Roman"/>
                <a:ea typeface="Times New Roman"/>
                <a:cs typeface="Times New Roman"/>
                <a:sym typeface="Times New Roman"/>
              </a:defRPr>
            </a:pPr>
            <a:r>
              <a:rPr sz="2400" dirty="0">
                <a:latin typeface="Helvetica Neue"/>
                <a:cs typeface="Helvetica Neue"/>
              </a:rPr>
              <a:t> </a:t>
            </a:r>
            <a:r>
              <a:rPr lang="en-US" sz="2400" b="1" dirty="0">
                <a:latin typeface="Helvetica Neue"/>
                <a:cs typeface="Helvetica Neue"/>
              </a:rPr>
              <a:t>5. Follow Jesus’ example. </a:t>
            </a:r>
            <a:r>
              <a:rPr lang="en-US" sz="1600" dirty="0"/>
              <a:t>Ephesians 5:1</a:t>
            </a:r>
          </a:p>
          <a:p>
            <a:pPr algn="ctr">
              <a:lnSpc>
                <a:spcPts val="3700"/>
              </a:lnSpc>
              <a:spcBef>
                <a:spcPts val="1200"/>
              </a:spcBef>
              <a:defRPr sz="1600">
                <a:latin typeface="Times New Roman"/>
                <a:ea typeface="Times New Roman"/>
                <a:cs typeface="Times New Roman"/>
                <a:sym typeface="Times New Roman"/>
              </a:defRPr>
            </a:pPr>
            <a:r>
              <a:rPr lang="en-US" sz="2400" b="1" dirty="0">
                <a:latin typeface="Times"/>
                <a:ea typeface="Times"/>
                <a:cs typeface="Times"/>
                <a:sym typeface="Times"/>
              </a:rPr>
              <a:t>                </a:t>
            </a:r>
            <a:r>
              <a:rPr lang="en-US" sz="2400" b="1" dirty="0">
                <a:latin typeface="Helvetica Neue"/>
                <a:ea typeface="Times"/>
                <a:cs typeface="Helvetica Neue"/>
                <a:sym typeface="Times"/>
              </a:rPr>
              <a:t> 6. Lead from your knees. </a:t>
            </a:r>
            <a:r>
              <a:rPr lang="en-US" sz="1600" dirty="0">
                <a:latin typeface="Times"/>
                <a:ea typeface="Times"/>
                <a:cs typeface="Times"/>
                <a:sym typeface="Times"/>
              </a:rPr>
              <a:t>II Chronicles 20:12, 15</a:t>
            </a:r>
            <a:endParaRPr sz="1600" dirty="0">
              <a:latin typeface="Times"/>
              <a:ea typeface="Times"/>
              <a:cs typeface="Times"/>
              <a:sym typeface="Times"/>
            </a:endParaRPr>
          </a:p>
        </p:txBody>
      </p:sp>
    </p:spTree>
    <p:extLst>
      <p:ext uri="{BB962C8B-B14F-4D97-AF65-F5344CB8AC3E}">
        <p14:creationId xmlns:p14="http://schemas.microsoft.com/office/powerpoint/2010/main" val="27810943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360608" y="606130"/>
            <a:ext cx="8603088" cy="4407329"/>
          </a:xfrm>
          <a:prstGeom prst="rect">
            <a:avLst/>
          </a:prstGeom>
        </p:spPr>
        <p:txBody>
          <a:bodyPr>
            <a:noAutofit/>
          </a:bodyPr>
          <a:lstStyle/>
          <a:p>
            <a:pPr defTabSz="280924">
              <a:defRPr sz="2528" cap="none">
                <a:latin typeface="Helvetica Neue"/>
                <a:ea typeface="Helvetica Neue"/>
                <a:cs typeface="Helvetica Neue"/>
                <a:sym typeface="Helvetica Neue"/>
              </a:defRPr>
            </a:pPr>
            <a:r>
              <a:rPr sz="2400" dirty="0"/>
              <a:t>The way we preach on Sunday,</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live in the home, work in the community, </a:t>
            </a:r>
          </a:p>
          <a:p>
            <a:pPr defTabSz="280924">
              <a:defRPr sz="2528" cap="none">
                <a:latin typeface="Helvetica Neue"/>
                <a:ea typeface="Helvetica Neue"/>
                <a:cs typeface="Helvetica Neue"/>
                <a:sym typeface="Helvetica Neue"/>
              </a:defRPr>
            </a:pPr>
            <a:endParaRPr sz="2400" dirty="0"/>
          </a:p>
          <a:p>
            <a:pPr defTabSz="280924">
              <a:defRPr sz="2528" cap="none">
                <a:latin typeface="Helvetica Neue"/>
                <a:ea typeface="Helvetica Neue"/>
                <a:cs typeface="Helvetica Neue"/>
                <a:sym typeface="Helvetica Neue"/>
              </a:defRPr>
            </a:pPr>
            <a:r>
              <a:rPr sz="2400" dirty="0"/>
              <a:t>and lead a board meeting on Tuesday evening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should give </a:t>
            </a:r>
            <a:r>
              <a:rPr sz="2400" i="1" dirty="0"/>
              <a:t>evidence</a:t>
            </a:r>
            <a:r>
              <a:rPr sz="2400" dirty="0"/>
              <a:t> to an increasing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a:t>
            </a:r>
            <a:r>
              <a:rPr sz="2400" i="1" dirty="0"/>
              <a:t>conformity to the mind of Chri</a:t>
            </a:r>
            <a:r>
              <a:rPr lang="en-US" sz="2400" i="1" dirty="0"/>
              <a:t>st”</a:t>
            </a:r>
            <a:r>
              <a:rPr sz="2400" dirty="0"/>
              <a:t> </a:t>
            </a:r>
            <a:r>
              <a:rPr lang="en-US" sz="2400" dirty="0"/>
              <a:t>(</a:t>
            </a:r>
            <a:r>
              <a:rPr lang="en-US" sz="1600" dirty="0"/>
              <a:t>2</a:t>
            </a:r>
            <a:r>
              <a:rPr sz="1600" dirty="0"/>
              <a:t> Cor</a:t>
            </a:r>
            <a:r>
              <a:rPr lang="en-US" sz="1600" dirty="0"/>
              <a:t>inthians</a:t>
            </a:r>
            <a:r>
              <a:rPr sz="1600" dirty="0"/>
              <a:t> 3:18</a:t>
            </a:r>
            <a:r>
              <a:rPr lang="en-US" sz="1600" dirty="0"/>
              <a:t>), </a:t>
            </a:r>
            <a:br>
              <a:rPr lang="en-US" sz="1600" dirty="0"/>
            </a:br>
            <a:br>
              <a:rPr lang="en-US" sz="1600" dirty="0"/>
            </a:br>
            <a:r>
              <a:rPr lang="en-US" sz="2400" dirty="0"/>
              <a:t>and</a:t>
            </a:r>
            <a:r>
              <a:rPr sz="2400" dirty="0"/>
              <a:t> </a:t>
            </a:r>
            <a:r>
              <a:rPr lang="en-US" sz="2400" dirty="0"/>
              <a:t>a </a:t>
            </a:r>
            <a:r>
              <a:rPr lang="en-US" sz="2400" i="1" dirty="0"/>
              <a:t>nurturing of trust in those we lead</a:t>
            </a:r>
            <a:r>
              <a:rPr lang="en-US" sz="2400" dirty="0"/>
              <a:t>.</a:t>
            </a:r>
            <a:endParaRPr sz="24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lnSpcReduction="10000"/>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marL="0" indent="0">
              <a:buNone/>
            </a:pPr>
            <a:r>
              <a:rPr lang="en-US" sz="2000" b="1" dirty="0"/>
              <a:t>Our presence as leaders, particularly during conflict and stress (including our words, action, thoughts  - our behavior) should increasingly reflect the Christ who indwells within us by His Spirit.</a:t>
            </a:r>
          </a:p>
          <a:p>
            <a:pPr marL="0" indent="0">
              <a:buNone/>
            </a:pPr>
            <a:endParaRPr lang="en-US" sz="2000" b="1" dirty="0"/>
          </a:p>
          <a:p>
            <a:pPr marL="0" indent="0" algn="ctr">
              <a:buNone/>
            </a:pPr>
            <a:r>
              <a:rPr lang="en-US" sz="2000" b="1" dirty="0"/>
              <a:t>Our presence should should reflect His Presence</a:t>
            </a:r>
          </a:p>
          <a:p>
            <a:pPr marL="0" indent="0" algn="ctr">
              <a:buNone/>
            </a:pPr>
            <a:endParaRPr lang="en-US" sz="2000" b="1" dirty="0"/>
          </a:p>
          <a:p>
            <a:pPr marL="0" indent="0" algn="ctr">
              <a:buNone/>
            </a:pPr>
            <a:r>
              <a:rPr lang="en-US" sz="2000" b="1" dirty="0"/>
              <a:t>Remember: it is not the leader’s presence that is most needed.</a:t>
            </a:r>
          </a:p>
          <a:p>
            <a:pPr marL="0" indent="0" algn="ctr">
              <a:buNone/>
            </a:pPr>
            <a:r>
              <a:rPr lang="en-US" sz="2000" b="1" dirty="0"/>
              <a:t>It is an awareness of His “Always Presence” to lead.   </a:t>
            </a:r>
          </a:p>
          <a:p>
            <a:pPr marL="0" indent="0" algn="ctr">
              <a:buNone/>
            </a:pPr>
            <a:endParaRPr lang="en-US" sz="2000" b="1" dirty="0"/>
          </a:p>
          <a:p>
            <a:pPr marL="0" indent="0" algn="ctr">
              <a:buNone/>
            </a:pPr>
            <a:r>
              <a:rPr lang="en-US" sz="2000" b="1" dirty="0"/>
              <a:t>Matthew 1:23</a:t>
            </a:r>
          </a:p>
          <a:p>
            <a:pPr marL="0" indent="0" algn="ctr">
              <a:buNone/>
            </a:pPr>
            <a:r>
              <a:rPr lang="en-US" sz="2000" b="1" dirty="0"/>
              <a:t>Matthew 28:20</a:t>
            </a:r>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125594" y="825337"/>
            <a:ext cx="9018405" cy="64547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a:latin typeface="+mj-lt"/>
                <a:ea typeface="Times New Roman"/>
                <a:cs typeface="Helvetica Neue"/>
                <a:sym typeface="Times New Roman"/>
              </a:rPr>
              <a:t>Our “presence” should reflect His Presence</a:t>
            </a:r>
            <a:endParaRPr sz="1600" dirty="0">
              <a:latin typeface="Times"/>
              <a:ea typeface="Times"/>
              <a:cs typeface="Times"/>
              <a:sym typeface="Times"/>
            </a:endParaRPr>
          </a:p>
        </p:txBody>
      </p:sp>
    </p:spTree>
    <p:extLst>
      <p:ext uri="{BB962C8B-B14F-4D97-AF65-F5344CB8AC3E}">
        <p14:creationId xmlns:p14="http://schemas.microsoft.com/office/powerpoint/2010/main" val="272141847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5208778"/>
          </a:xfrm>
          <a:prstGeom prst="rect">
            <a:avLst/>
          </a:prstGeom>
        </p:spPr>
        <p:txBody>
          <a:bodyPr>
            <a:normAutofit/>
          </a:bodyPr>
          <a:lstStyle/>
          <a:p>
            <a:pPr marL="0" indent="0" algn="ctr">
              <a:lnSpc>
                <a:spcPct val="110000"/>
              </a:lnSpc>
              <a:spcBef>
                <a:spcPts val="0"/>
              </a:spcBef>
              <a:buSzTx/>
              <a:buNone/>
              <a:defRPr sz="2000"/>
            </a:pPr>
            <a:endParaRPr dirty="0"/>
          </a:p>
          <a:p>
            <a:endParaRPr lang="en-US" sz="1200" dirty="0"/>
          </a:p>
          <a:p>
            <a:endParaRPr lang="en-US" sz="1200" dirty="0"/>
          </a:p>
          <a:p>
            <a:pPr marL="0" indent="0">
              <a:lnSpc>
                <a:spcPct val="110000"/>
              </a:lnSpc>
              <a:spcBef>
                <a:spcPts val="0"/>
              </a:spcBef>
              <a:buSzTx/>
              <a:buNone/>
              <a:defRPr sz="2000" b="1"/>
            </a:pPr>
            <a:endParaRPr lang="en-US" sz="1200" i="1" dirty="0">
              <a:latin typeface="Times"/>
              <a:ea typeface="Times"/>
              <a:cs typeface="Times"/>
              <a:sym typeface="Times"/>
            </a:endParaRPr>
          </a:p>
          <a:p>
            <a:pPr marL="0" indent="0">
              <a:lnSpc>
                <a:spcPct val="110000"/>
              </a:lnSpc>
              <a:spcBef>
                <a:spcPts val="0"/>
              </a:spcBef>
              <a:buSzTx/>
              <a:buNone/>
              <a:defRPr sz="2000" b="1"/>
            </a:pPr>
            <a:endParaRPr lang="en-US" sz="1700" b="1" dirty="0"/>
          </a:p>
          <a:p>
            <a:pPr marL="0" indent="0">
              <a:lnSpc>
                <a:spcPct val="110000"/>
              </a:lnSpc>
              <a:spcBef>
                <a:spcPts val="0"/>
              </a:spcBef>
              <a:buSzTx/>
              <a:buNone/>
              <a:defRPr sz="2000" b="1"/>
            </a:pPr>
            <a:endParaRPr lang="en-US" sz="17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97685" y="831371"/>
            <a:ext cx="8919127" cy="80898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400" b="1" i="1" dirty="0">
                <a:latin typeface="Helvetica Neue"/>
                <a:cs typeface="Helvetica Neue"/>
              </a:rPr>
              <a:t>Think of different leaders you have </a:t>
            </a:r>
            <a:r>
              <a:rPr lang="en-US" sz="2400" b="1" dirty="0">
                <a:latin typeface="Helvetica Neue"/>
                <a:cs typeface="Helvetica Neue"/>
              </a:rPr>
              <a:t>encountered</a:t>
            </a:r>
          </a:p>
          <a:p>
            <a:pPr algn="ctr"/>
            <a:r>
              <a:rPr lang="en-US" sz="2400" b="1" dirty="0">
                <a:latin typeface="Helvetica Neue"/>
                <a:cs typeface="Helvetica Neue"/>
              </a:rPr>
              <a:t> from either inside or outside of the Church. </a:t>
            </a:r>
          </a:p>
          <a:p>
            <a:pPr algn="ctr"/>
            <a:r>
              <a:rPr lang="en-US" sz="2000" b="1" dirty="0">
                <a:latin typeface="Helvetica Neue"/>
                <a:cs typeface="Helvetica Neue"/>
              </a:rPr>
              <a:t> </a:t>
            </a:r>
          </a:p>
          <a:p>
            <a:pPr algn="ctr"/>
            <a:r>
              <a:rPr lang="en-US" sz="2000" dirty="0">
                <a:latin typeface="Helvetica Neue"/>
                <a:cs typeface="Helvetica Neue"/>
              </a:rPr>
              <a:t>		</a:t>
            </a:r>
            <a:r>
              <a:rPr lang="en-US" sz="2000" b="1" i="1" dirty="0">
                <a:latin typeface="Helvetica Neue"/>
                <a:cs typeface="Helvetica Neue"/>
              </a:rPr>
              <a:t>What was it  about a leader that made his/her presence welcome?</a:t>
            </a:r>
          </a:p>
          <a:p>
            <a:pPr algn="ctr"/>
            <a:endParaRPr lang="en-US" sz="2000" dirty="0"/>
          </a:p>
          <a:p>
            <a:pPr algn="ctr"/>
            <a:r>
              <a:rPr lang="en-US" sz="2000" b="1" i="1" dirty="0">
                <a:latin typeface="Helvetica Neue"/>
                <a:cs typeface="Helvetica Neue"/>
              </a:rPr>
              <a:t>Have there been leaders whose presence you dreaded</a:t>
            </a:r>
          </a:p>
          <a:p>
            <a:pPr algn="ctr"/>
            <a:r>
              <a:rPr lang="en-US" sz="2000" b="1" i="1" dirty="0">
                <a:latin typeface="Helvetica Neue"/>
                <a:cs typeface="Helvetica Neue"/>
              </a:rPr>
              <a:t> instead of welcomed?  Why?</a:t>
            </a:r>
          </a:p>
          <a:p>
            <a:pPr algn="ctr"/>
            <a:endParaRPr lang="en-US" sz="2000" b="1" i="1" dirty="0">
              <a:latin typeface="Helvetica Neue"/>
              <a:cs typeface="Helvetica Neue"/>
            </a:endParaRPr>
          </a:p>
          <a:p>
            <a:pPr algn="ctr"/>
            <a:r>
              <a:rPr lang="en-US" sz="2000" b="1" i="1" dirty="0">
                <a:latin typeface="Helvetica Neue"/>
                <a:cs typeface="Helvetica Neue"/>
              </a:rPr>
              <a:t>Could there be some who dread your presence?</a:t>
            </a:r>
          </a:p>
          <a:p>
            <a:pPr algn="ctr"/>
            <a:r>
              <a:rPr lang="en-US" sz="2000" b="1" i="1" dirty="0">
                <a:latin typeface="Helvetica Neue"/>
                <a:cs typeface="Helvetica Neue"/>
              </a:rPr>
              <a:t> </a:t>
            </a:r>
          </a:p>
          <a:p>
            <a:pPr algn="ctr"/>
            <a:r>
              <a:rPr lang="en-US" sz="2000" b="1" i="1" dirty="0">
                <a:latin typeface="Helvetica Neue"/>
                <a:cs typeface="Helvetica Neue"/>
              </a:rPr>
              <a:t> What can you do to make your presence more welcomed than dreaded?</a:t>
            </a:r>
          </a:p>
          <a:p>
            <a:pPr algn="ctr"/>
            <a:endParaRPr lang="en-US" sz="2000" b="1" i="1" dirty="0">
              <a:latin typeface="Helvetica Neue"/>
              <a:cs typeface="Helvetica Neue"/>
            </a:endParaRPr>
          </a:p>
          <a:p>
            <a:pPr algn="ctr"/>
            <a:r>
              <a:rPr lang="en-US" sz="2000" b="1" i="1" dirty="0">
                <a:latin typeface="Helvetica Neue"/>
                <a:cs typeface="Helvetica Neue"/>
              </a:rPr>
              <a:t>Do scriptures come to mind that describe the evidence of</a:t>
            </a:r>
          </a:p>
          <a:p>
            <a:pPr algn="ctr"/>
            <a:r>
              <a:rPr lang="en-US" sz="2000" b="1" i="1" dirty="0">
                <a:latin typeface="Helvetica Neue"/>
                <a:cs typeface="Helvetica Neue"/>
              </a:rPr>
              <a:t> the Lord’s leadership as presence?</a:t>
            </a:r>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329493232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1" y="669925"/>
            <a:ext cx="8625086" cy="4898820"/>
          </a:xfrm>
          <a:prstGeom prst="rect">
            <a:avLst/>
          </a:prstGeom>
        </p:spPr>
        <p:txBody>
          <a:bodyPr>
            <a:normAutofit fontScale="85000" lnSpcReduction="10000"/>
          </a:bodyPr>
          <a:lstStyle/>
          <a:p>
            <a:pPr marL="0" indent="0" algn="ctr">
              <a:lnSpc>
                <a:spcPct val="110000"/>
              </a:lnSpc>
              <a:spcBef>
                <a:spcPts val="0"/>
              </a:spcBef>
              <a:buSzTx/>
              <a:buNone/>
              <a:defRPr sz="2000"/>
            </a:pPr>
            <a:endParaRPr dirty="0"/>
          </a:p>
          <a:p>
            <a:pPr marL="0" indent="0" algn="ctr">
              <a:buNone/>
            </a:pPr>
            <a:r>
              <a:rPr lang="en-US" sz="2800" b="1" dirty="0">
                <a:latin typeface="Helvetica Neue"/>
                <a:cs typeface="Helvetica Neue"/>
              </a:rPr>
              <a:t>Our compassionate heart is</a:t>
            </a:r>
          </a:p>
          <a:p>
            <a:pPr marL="0" indent="0" algn="ctr">
              <a:buNone/>
            </a:pPr>
            <a:r>
              <a:rPr lang="en-US" sz="2800" b="1" dirty="0">
                <a:latin typeface="Helvetica Neue"/>
                <a:cs typeface="Helvetica Neue"/>
              </a:rPr>
              <a:t> revealed as we enable others </a:t>
            </a:r>
          </a:p>
          <a:p>
            <a:pPr marL="0" indent="0" algn="ctr">
              <a:buNone/>
            </a:pPr>
            <a:r>
              <a:rPr lang="en-US" sz="2800" b="1" dirty="0">
                <a:latin typeface="Helvetica Neue"/>
                <a:cs typeface="Helvetica Neue"/>
              </a:rPr>
              <a:t>to see what they have not, nor cannot, see in themselves!</a:t>
            </a:r>
          </a:p>
          <a:p>
            <a:pPr algn="ctr"/>
            <a:endParaRPr lang="en-US" sz="1200" dirty="0"/>
          </a:p>
          <a:p>
            <a:pPr marL="0" indent="0" algn="ctr">
              <a:buNone/>
            </a:pPr>
            <a:endParaRPr lang="en-US" sz="2100" dirty="0">
              <a:latin typeface="Helvetica Neue"/>
              <a:cs typeface="Helvetica Neue"/>
            </a:endParaRPr>
          </a:p>
          <a:p>
            <a:pPr marL="0" indent="0" algn="ctr">
              <a:buNone/>
            </a:pPr>
            <a:r>
              <a:rPr lang="en-US" sz="2100" b="1" dirty="0">
                <a:latin typeface="Helvetica Neue"/>
                <a:cs typeface="Helvetica Neue"/>
              </a:rPr>
              <a:t>”TO BE KIND IS MORE IMPORTANT </a:t>
            </a:r>
          </a:p>
          <a:p>
            <a:pPr marL="0" indent="0" algn="ctr">
              <a:buNone/>
            </a:pPr>
            <a:r>
              <a:rPr lang="en-US" sz="2100" b="1" dirty="0">
                <a:latin typeface="Helvetica Neue"/>
                <a:cs typeface="Helvetica Neue"/>
              </a:rPr>
              <a:t>THAN TO BE RIGHT.</a:t>
            </a:r>
          </a:p>
          <a:p>
            <a:pPr marL="0" indent="0" algn="ctr">
              <a:buNone/>
            </a:pPr>
            <a:r>
              <a:rPr lang="en-US" sz="2100" b="1" dirty="0">
                <a:latin typeface="Helvetica Neue"/>
                <a:cs typeface="Helvetica Neue"/>
              </a:rPr>
              <a:t> MANY TIMES, WHAT PEOPLE NEED</a:t>
            </a:r>
          </a:p>
          <a:p>
            <a:pPr marL="0" indent="0" algn="ctr">
              <a:buNone/>
            </a:pPr>
            <a:r>
              <a:rPr lang="en-US" sz="2100" b="1" dirty="0">
                <a:latin typeface="Helvetica Neue"/>
                <a:cs typeface="Helvetica Neue"/>
              </a:rPr>
              <a:t> IS NOT A BRILLIANT MIND THAT </a:t>
            </a:r>
            <a:r>
              <a:rPr lang="en-US" sz="2100" b="1" i="1" dirty="0">
                <a:latin typeface="Helvetica Neue"/>
                <a:cs typeface="Helvetica Neue"/>
              </a:rPr>
              <a:t>SPEAKS</a:t>
            </a:r>
          </a:p>
          <a:p>
            <a:pPr marL="0" indent="0" algn="ctr">
              <a:buNone/>
            </a:pPr>
            <a:r>
              <a:rPr lang="en-US" sz="2100" b="1" dirty="0">
                <a:latin typeface="Helvetica Neue"/>
                <a:cs typeface="Helvetica Neue"/>
              </a:rPr>
              <a:t>  BUT A SPECIAL HEART THAT </a:t>
            </a:r>
            <a:r>
              <a:rPr lang="en-US" sz="2100" b="1" i="1" dirty="0">
                <a:latin typeface="Helvetica Neue"/>
                <a:cs typeface="Helvetica Neue"/>
              </a:rPr>
              <a:t>LISTENS</a:t>
            </a:r>
            <a:r>
              <a:rPr lang="en-US" sz="2100" b="1" dirty="0">
                <a:latin typeface="Helvetica Neue"/>
                <a:cs typeface="Helvetica Neue"/>
              </a:rPr>
              <a:t>”</a:t>
            </a:r>
          </a:p>
          <a:p>
            <a:pPr marL="0" indent="0" algn="ctr">
              <a:buNone/>
            </a:pPr>
            <a:r>
              <a:rPr lang="en-US" sz="2000" b="1" dirty="0"/>
              <a:t>                                                                      </a:t>
            </a:r>
            <a:r>
              <a:rPr lang="en-US" sz="2000" dirty="0"/>
              <a:t>   Author unknown</a:t>
            </a:r>
          </a:p>
          <a:p>
            <a:pPr marL="0" indent="0" algn="ctr">
              <a:buNone/>
            </a:pPr>
            <a:endParaRPr lang="en-US" sz="2000" dirty="0"/>
          </a:p>
          <a:p>
            <a:pPr marL="0" indent="0" algn="ctr">
              <a:buNone/>
            </a:pPr>
            <a:r>
              <a:rPr lang="en-US" sz="2400" dirty="0">
                <a:latin typeface="Helvetica Neue"/>
                <a:cs typeface="Helvetica Neue"/>
              </a:rPr>
              <a:t>“A NON-ANXIOUS PRESENCE”</a:t>
            </a:r>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909276" y="1380273"/>
            <a:ext cx="7325448" cy="12725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23833970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278191" y="255091"/>
            <a:ext cx="8738622" cy="576280"/>
          </a:xfrm>
          <a:prstGeom prst="rect">
            <a:avLst/>
          </a:prstGeom>
        </p:spPr>
        <p:txBody>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dirty="0"/>
              <a:t>Let’s Review</a:t>
            </a:r>
            <a:endParaRPr dirty="0"/>
          </a:p>
        </p:txBody>
      </p:sp>
      <p:sp>
        <p:nvSpPr>
          <p:cNvPr id="202" name="“Christian leadership is humble service to others for…"/>
          <p:cNvSpPr txBox="1"/>
          <p:nvPr/>
        </p:nvSpPr>
        <p:spPr>
          <a:xfrm>
            <a:off x="139550" y="811380"/>
            <a:ext cx="9004450" cy="475514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800" b="1" dirty="0">
                <a:latin typeface="+mj-lt"/>
              </a:rPr>
              <a:t>Five Trust-Building Questions</a:t>
            </a:r>
          </a:p>
          <a:p>
            <a:pPr algn="ctr">
              <a:lnSpc>
                <a:spcPts val="4600"/>
              </a:lnSpc>
              <a:spcBef>
                <a:spcPts val="1200"/>
              </a:spcBef>
              <a:defRPr sz="2400">
                <a:latin typeface="Times New Roman"/>
                <a:ea typeface="Times New Roman"/>
                <a:cs typeface="Times New Roman"/>
                <a:sym typeface="Times New Roman"/>
              </a:defRPr>
            </a:pPr>
            <a:r>
              <a:rPr sz="2000" b="1" i="1" dirty="0">
                <a:latin typeface="Helvetica Neue"/>
                <a:cs typeface="Helvetica Neue"/>
              </a:rPr>
              <a:t> </a:t>
            </a:r>
            <a:r>
              <a:rPr lang="en-US" sz="2000" b="1" i="1" dirty="0">
                <a:latin typeface="Helvetica Neue"/>
                <a:cs typeface="Helvetica Neue"/>
              </a:rPr>
              <a:t>1.</a:t>
            </a:r>
            <a:r>
              <a:rPr sz="2000" i="1" dirty="0">
                <a:latin typeface="Helvetica Neue"/>
                <a:cs typeface="Helvetica Neue"/>
              </a:rPr>
              <a:t> </a:t>
            </a:r>
            <a:r>
              <a:rPr lang="en-US" sz="2000" b="1" i="1" dirty="0">
                <a:latin typeface="Helvetica Neue"/>
                <a:cs typeface="Helvetica Neue"/>
              </a:rPr>
              <a:t> “Do I do what I say I will do…consistently?”</a:t>
            </a:r>
          </a:p>
          <a:p>
            <a:pPr marL="228600" indent="-228600" algn="ctr">
              <a:buAutoNum type="arabicPeriod"/>
            </a:pPr>
            <a:endParaRPr lang="en-US" sz="2000" b="1" i="1" dirty="0"/>
          </a:p>
          <a:p>
            <a:pPr algn="ctr"/>
            <a:r>
              <a:rPr lang="en-US" sz="2000" b="1" i="1" dirty="0">
                <a:latin typeface="Helvetica Neue"/>
                <a:cs typeface="Helvetica Neue"/>
              </a:rPr>
              <a:t>2.    “Am I honest with others and seek their best in conversations with them…and about them?”</a:t>
            </a:r>
          </a:p>
          <a:p>
            <a:pPr algn="ctr"/>
            <a:endParaRPr lang="en-US" sz="2400" b="1" i="1" dirty="0"/>
          </a:p>
          <a:p>
            <a:pPr algn="ctr" defTabSz="388620">
              <a:lnSpc>
                <a:spcPct val="90000"/>
              </a:lnSpc>
              <a:spcBef>
                <a:spcPts val="500"/>
              </a:spcBef>
              <a:defRPr sz="2000"/>
            </a:pPr>
            <a:r>
              <a:rPr lang="en-US" sz="2000" b="1" i="1" dirty="0">
                <a:latin typeface="Helvetica Neue"/>
                <a:cs typeface="Helvetica Neue"/>
              </a:rPr>
              <a:t>3. “Do I speak directly to those who differ with me and</a:t>
            </a:r>
          </a:p>
          <a:p>
            <a:pPr algn="ctr" defTabSz="388620">
              <a:lnSpc>
                <a:spcPct val="90000"/>
              </a:lnSpc>
              <a:spcBef>
                <a:spcPts val="500"/>
              </a:spcBef>
              <a:defRPr sz="2000"/>
            </a:pPr>
            <a:r>
              <a:rPr lang="en-US" sz="2000" b="1" i="1" dirty="0">
                <a:latin typeface="Helvetica Neue"/>
                <a:cs typeface="Helvetica Neue"/>
              </a:rPr>
              <a:t>do I hold these conversations confidentially?” </a:t>
            </a:r>
          </a:p>
          <a:p>
            <a:pPr algn="ctr"/>
            <a:endParaRPr lang="en-US" sz="2000" b="1" i="1" dirty="0"/>
          </a:p>
          <a:p>
            <a:pPr algn="ctr"/>
            <a:r>
              <a:rPr lang="en-US" sz="2400" b="1" i="1" dirty="0">
                <a:latin typeface="Helvetica Neue"/>
                <a:cs typeface="Helvetica Neue"/>
              </a:rPr>
              <a:t>4</a:t>
            </a:r>
            <a:r>
              <a:rPr lang="en-US" sz="2000" b="1" i="1" dirty="0">
                <a:latin typeface="Helvetica Neue"/>
                <a:cs typeface="Helvetica Neue"/>
              </a:rPr>
              <a:t>.    “Do I have the ability to do what I say I can do, and do it well?”</a:t>
            </a:r>
          </a:p>
          <a:p>
            <a:pPr algn="ctr"/>
            <a:endParaRPr lang="en-US" sz="2000" b="1" i="1" dirty="0"/>
          </a:p>
          <a:p>
            <a:pPr algn="ctr"/>
            <a:r>
              <a:rPr lang="en-US" sz="2000" b="1" i="1" dirty="0">
                <a:latin typeface="Helvetica Neue" panose="02000503000000020004" pitchFamily="2" charset="0"/>
                <a:ea typeface="Helvetica Neue" panose="02000503000000020004" pitchFamily="2" charset="0"/>
                <a:cs typeface="Helvetica Neue" panose="02000503000000020004" pitchFamily="2" charset="0"/>
              </a:rPr>
              <a:t>      5.    “Am I a leader whose presence others welcome or dread?”</a:t>
            </a:r>
            <a:endParaRPr sz="2000" i="1" dirty="0">
              <a:latin typeface="Helvetica Neue" panose="02000503000000020004" pitchFamily="2" charset="0"/>
              <a:ea typeface="Helvetica Neue" panose="02000503000000020004" pitchFamily="2" charset="0"/>
              <a:cs typeface="Helvetica Neue" panose="02000503000000020004" pitchFamily="2" charset="0"/>
              <a:sym typeface="Times"/>
            </a:endParaRPr>
          </a:p>
        </p:txBody>
      </p:sp>
    </p:spTree>
    <p:extLst>
      <p:ext uri="{BB962C8B-B14F-4D97-AF65-F5344CB8AC3E}">
        <p14:creationId xmlns:p14="http://schemas.microsoft.com/office/powerpoint/2010/main" val="10548730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4" name="Text Placeholder 2"/>
          <p:cNvSpPr txBox="1">
            <a:spLocks noGrp="1"/>
          </p:cNvSpPr>
          <p:nvPr>
            <p:ph type="body" idx="1"/>
          </p:nvPr>
        </p:nvSpPr>
        <p:spPr>
          <a:xfrm>
            <a:off x="399929" y="2615132"/>
            <a:ext cx="8652936" cy="3012208"/>
          </a:xfrm>
          <a:prstGeom prst="rect">
            <a:avLst/>
          </a:prstGeom>
        </p:spPr>
        <p:txBody>
          <a:bodyPr/>
          <a:lstStyle/>
          <a:p>
            <a:pPr marL="320842" indent="-320842" defTabSz="388620">
              <a:lnSpc>
                <a:spcPct val="90000"/>
              </a:lnSpc>
              <a:spcBef>
                <a:spcPts val="1400"/>
              </a:spcBef>
              <a:buFontTx/>
              <a:buAutoNum type="arabicPeriod"/>
              <a:defRPr sz="2300" i="1"/>
            </a:pPr>
            <a:r>
              <a:t>The Qualities of Integrity and Consistency.</a:t>
            </a:r>
          </a:p>
          <a:p>
            <a:pPr marL="320842" indent="-320842" defTabSz="388620">
              <a:lnSpc>
                <a:spcPct val="90000"/>
              </a:lnSpc>
              <a:spcBef>
                <a:spcPts val="1400"/>
              </a:spcBef>
              <a:buFontTx/>
              <a:buAutoNum type="arabicPeriod"/>
              <a:defRPr sz="2300" i="1"/>
            </a:pPr>
            <a:r>
              <a:t>The Qualities of Communication and Transparency.</a:t>
            </a:r>
          </a:p>
          <a:p>
            <a:pPr marL="320842" indent="-320842" defTabSz="388620">
              <a:lnSpc>
                <a:spcPct val="90000"/>
              </a:lnSpc>
              <a:spcBef>
                <a:spcPts val="1400"/>
              </a:spcBef>
              <a:buFontTx/>
              <a:buAutoNum type="arabicPeriod"/>
              <a:defRPr sz="2300" i="1"/>
            </a:pPr>
            <a:r>
              <a:t>The Qualities of Confidentiality and Courageous Conversations.</a:t>
            </a:r>
          </a:p>
          <a:p>
            <a:pPr marL="320842" indent="-320842" defTabSz="388620">
              <a:lnSpc>
                <a:spcPct val="90000"/>
              </a:lnSpc>
              <a:spcBef>
                <a:spcPts val="1400"/>
              </a:spcBef>
              <a:buFontTx/>
              <a:buAutoNum type="arabicPeriod"/>
              <a:defRPr sz="2300" i="1"/>
            </a:pPr>
            <a:r>
              <a:t>The Qualities of Credibility and Humility.</a:t>
            </a:r>
          </a:p>
          <a:p>
            <a:pPr marL="320842" indent="-320842" defTabSz="388620">
              <a:lnSpc>
                <a:spcPct val="90000"/>
              </a:lnSpc>
              <a:spcBef>
                <a:spcPts val="1400"/>
              </a:spcBef>
              <a:buFontTx/>
              <a:buAutoNum type="arabicPeriod"/>
              <a:defRPr sz="2300" i="1"/>
            </a:pPr>
            <a:r>
              <a:t>The Qualities of Presence and Caring Relationships.</a:t>
            </a:r>
          </a:p>
        </p:txBody>
      </p:sp>
      <p:sp>
        <p:nvSpPr>
          <p:cNvPr id="205" name="Title 1"/>
          <p:cNvSpPr txBox="1">
            <a:spLocks noGrp="1"/>
          </p:cNvSpPr>
          <p:nvPr>
            <p:ph type="title"/>
          </p:nvPr>
        </p:nvSpPr>
        <p:spPr>
          <a:xfrm>
            <a:off x="514395" y="488393"/>
            <a:ext cx="8115210" cy="1114938"/>
          </a:xfrm>
          <a:prstGeom prst="rect">
            <a:avLst/>
          </a:prstGeom>
        </p:spPr>
        <p:txBody>
          <a:bodyPr>
            <a:normAutofit fontScale="90000"/>
          </a:bodyPr>
          <a:lstStyle/>
          <a:p>
            <a:pPr defTabSz="374904">
              <a:defRPr sz="2870">
                <a:solidFill>
                  <a:schemeClr val="accent2"/>
                </a:solidFill>
                <a:latin typeface="+mj-lt"/>
                <a:ea typeface="+mj-ea"/>
                <a:cs typeface="+mj-cs"/>
                <a:sym typeface="Helvetica"/>
              </a:defRPr>
            </a:pPr>
            <a:r>
              <a:t>transformative Leadership Qualities: </a:t>
            </a:r>
          </a:p>
          <a:p>
            <a:pPr defTabSz="374904">
              <a:defRPr sz="2870">
                <a:solidFill>
                  <a:schemeClr val="accent2"/>
                </a:solidFill>
                <a:latin typeface="+mj-lt"/>
                <a:ea typeface="+mj-ea"/>
                <a:cs typeface="+mj-cs"/>
                <a:sym typeface="Helvetica"/>
              </a:defRPr>
            </a:pPr>
            <a:r>
              <a:t>NURTURING THE TRUST OF THOSE WE LEAD</a:t>
            </a:r>
          </a:p>
        </p:txBody>
      </p:sp>
      <p:sp>
        <p:nvSpPr>
          <p:cNvPr id="206" name="SUMMARY"/>
          <p:cNvSpPr/>
          <p:nvPr/>
        </p:nvSpPr>
        <p:spPr>
          <a:xfrm>
            <a:off x="2468483" y="1545797"/>
            <a:ext cx="4207034" cy="582296"/>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45718" tIns="45718" rIns="45718" bIns="45718" anchor="ctr"/>
          <a:lstStyle>
            <a:lvl1pPr algn="ctr">
              <a:defRPr sz="3100" b="1">
                <a:solidFill>
                  <a:srgbClr val="FFFFFF"/>
                </a:solidFill>
                <a:latin typeface="Trajan Pro"/>
                <a:ea typeface="Trajan Pro"/>
                <a:cs typeface="Trajan Pro"/>
                <a:sym typeface="Trajan Pro"/>
              </a:defRPr>
            </a:lvl1pPr>
          </a:lstStyle>
          <a:p>
            <a:r>
              <a:t>SUMMARY</a:t>
            </a:r>
          </a:p>
        </p:txBody>
      </p:sp>
    </p:spTree>
    <p:extLst>
      <p:ext uri="{BB962C8B-B14F-4D97-AF65-F5344CB8AC3E}">
        <p14:creationId xmlns:p14="http://schemas.microsoft.com/office/powerpoint/2010/main" val="56824826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8" name="Text Placeholder 2"/>
          <p:cNvSpPr txBox="1">
            <a:spLocks noGrp="1"/>
          </p:cNvSpPr>
          <p:nvPr>
            <p:ph type="body" idx="1"/>
          </p:nvPr>
        </p:nvSpPr>
        <p:spPr>
          <a:xfrm>
            <a:off x="404695" y="321005"/>
            <a:ext cx="8526492" cy="5359393"/>
          </a:xfrm>
          <a:prstGeom prst="rect">
            <a:avLst/>
          </a:prstGeom>
        </p:spPr>
        <p:txBody>
          <a:bodyPr>
            <a:normAutofit fontScale="77500" lnSpcReduction="20000"/>
          </a:bodyPr>
          <a:lstStyle/>
          <a:p>
            <a:pPr marL="0" indent="0" algn="ctr" defTabSz="310895">
              <a:spcBef>
                <a:spcPts val="400"/>
              </a:spcBef>
              <a:buSzTx/>
              <a:buNone/>
              <a:defRPr sz="2720">
                <a:solidFill>
                  <a:schemeClr val="accent2"/>
                </a:solidFill>
              </a:defRPr>
            </a:pPr>
            <a:r>
              <a:rPr lang="en-US" sz="3300" b="1" dirty="0"/>
              <a:t>Questions. Comments. Group Discussion.</a:t>
            </a:r>
          </a:p>
          <a:p>
            <a:pPr marL="0" indent="0" algn="ctr" defTabSz="310895">
              <a:spcBef>
                <a:spcPts val="400"/>
              </a:spcBef>
              <a:buSzTx/>
              <a:buNone/>
              <a:defRPr sz="2720">
                <a:solidFill>
                  <a:schemeClr val="accent2"/>
                </a:solidFill>
              </a:defRPr>
            </a:pPr>
            <a:endParaRPr dirty="0"/>
          </a:p>
          <a:p>
            <a:pPr marL="0" indent="0" algn="ctr" defTabSz="310895">
              <a:spcBef>
                <a:spcPts val="400"/>
              </a:spcBef>
              <a:buSzTx/>
              <a:buNone/>
              <a:defRPr sz="3264" b="1">
                <a:solidFill>
                  <a:schemeClr val="accent2"/>
                </a:solidFill>
              </a:defRPr>
            </a:pPr>
            <a:r>
              <a:rPr sz="2600" dirty="0">
                <a:latin typeface="Helvetica Neue"/>
                <a:cs typeface="Helvetica Neue"/>
              </a:rPr>
              <a:t>Is there a gap between </a:t>
            </a:r>
          </a:p>
          <a:p>
            <a:pPr marL="0" indent="0" algn="ctr" defTabSz="310895">
              <a:spcBef>
                <a:spcPts val="400"/>
              </a:spcBef>
              <a:buSzTx/>
              <a:buNone/>
              <a:defRPr sz="3264" b="1">
                <a:solidFill>
                  <a:schemeClr val="accent2"/>
                </a:solidFill>
              </a:defRPr>
            </a:pPr>
            <a:r>
              <a:rPr sz="2600" i="1" dirty="0">
                <a:latin typeface="Helvetica Neue"/>
                <a:cs typeface="Helvetica Neue"/>
              </a:rPr>
              <a:t>my</a:t>
            </a:r>
            <a:r>
              <a:rPr sz="2600" dirty="0">
                <a:latin typeface="Helvetica Neue"/>
                <a:cs typeface="Helvetica Neue"/>
              </a:rPr>
              <a:t> perception of </a:t>
            </a:r>
            <a:r>
              <a:rPr lang="en-US" sz="2600" i="1" dirty="0">
                <a:latin typeface="Helvetica Neue"/>
                <a:cs typeface="Helvetica Neue"/>
              </a:rPr>
              <a:t>my</a:t>
            </a:r>
            <a:r>
              <a:rPr lang="en-US" sz="2600" dirty="0">
                <a:latin typeface="Helvetica Neue"/>
                <a:cs typeface="Helvetica Neue"/>
              </a:rPr>
              <a:t> </a:t>
            </a:r>
            <a:r>
              <a:rPr sz="2600" dirty="0">
                <a:latin typeface="Helvetica Neue"/>
                <a:cs typeface="Helvetica Neue"/>
              </a:rPr>
              <a:t>trustworthiness </a:t>
            </a:r>
          </a:p>
          <a:p>
            <a:pPr marL="0" indent="0" algn="ctr" defTabSz="310895">
              <a:spcBef>
                <a:spcPts val="400"/>
              </a:spcBef>
              <a:buSzTx/>
              <a:buNone/>
              <a:defRPr sz="3264" b="1">
                <a:solidFill>
                  <a:schemeClr val="accent2"/>
                </a:solidFill>
              </a:defRPr>
            </a:pPr>
            <a:r>
              <a:rPr sz="2600" dirty="0">
                <a:latin typeface="Helvetica Neue"/>
                <a:cs typeface="Helvetica Neue"/>
              </a:rPr>
              <a:t>and the perception </a:t>
            </a:r>
            <a:r>
              <a:rPr lang="en-US" sz="2600" dirty="0">
                <a:latin typeface="Helvetica Neue"/>
                <a:cs typeface="Helvetica Neue"/>
              </a:rPr>
              <a:t>of trust in me </a:t>
            </a:r>
            <a:r>
              <a:rPr lang="en-US" sz="2600" i="1" dirty="0">
                <a:latin typeface="Helvetica Neue"/>
                <a:cs typeface="Helvetica Neue"/>
              </a:rPr>
              <a:t>by those I lead</a:t>
            </a:r>
            <a:r>
              <a:rPr sz="2600" dirty="0">
                <a:latin typeface="Helvetica Neue"/>
                <a:cs typeface="Helvetica Neue"/>
              </a:rPr>
              <a:t>?</a:t>
            </a:r>
            <a:endParaRPr lang="en-US" sz="2600" dirty="0">
              <a:latin typeface="Helvetica Neue"/>
              <a:cs typeface="Helvetica Neue"/>
            </a:endParaRPr>
          </a:p>
          <a:p>
            <a:pPr marL="0" indent="0" algn="ctr" defTabSz="310895">
              <a:spcBef>
                <a:spcPts val="400"/>
              </a:spcBef>
              <a:buSzTx/>
              <a:buNone/>
              <a:defRPr sz="3264" b="1">
                <a:solidFill>
                  <a:schemeClr val="accent2"/>
                </a:solidFill>
              </a:defRPr>
            </a:pPr>
            <a:endParaRPr lang="en-US" sz="2600" dirty="0"/>
          </a:p>
          <a:p>
            <a:pPr marL="0" indent="0" algn="ctr" defTabSz="310895">
              <a:spcBef>
                <a:spcPts val="400"/>
              </a:spcBef>
              <a:buSzTx/>
              <a:buNone/>
              <a:defRPr sz="3264" b="1">
                <a:solidFill>
                  <a:schemeClr val="accent2"/>
                </a:solidFill>
              </a:defRPr>
            </a:pPr>
            <a:endParaRPr lang="en-US" sz="2600" dirty="0">
              <a:latin typeface="Helvetica Neue"/>
              <a:cs typeface="Helvetica Neue"/>
            </a:endParaRPr>
          </a:p>
          <a:p>
            <a:pPr marL="0" indent="0" algn="ctr" defTabSz="310895">
              <a:spcBef>
                <a:spcPts val="400"/>
              </a:spcBef>
              <a:buSzTx/>
              <a:buNone/>
              <a:defRPr sz="3264" b="1">
                <a:solidFill>
                  <a:schemeClr val="accent2"/>
                </a:solidFill>
              </a:defRPr>
            </a:pPr>
            <a:r>
              <a:rPr lang="en-US" sz="2600" dirty="0">
                <a:latin typeface="Helvetica Neue"/>
                <a:cs typeface="Helvetica Neue"/>
              </a:rPr>
              <a:t>Which of these qualities are most affirmed </a:t>
            </a:r>
          </a:p>
          <a:p>
            <a:pPr marL="0" indent="0" algn="ctr" defTabSz="310895">
              <a:spcBef>
                <a:spcPts val="400"/>
              </a:spcBef>
              <a:buSzTx/>
              <a:buNone/>
              <a:defRPr sz="3264" b="1">
                <a:solidFill>
                  <a:schemeClr val="accent2"/>
                </a:solidFill>
              </a:defRPr>
            </a:pPr>
            <a:r>
              <a:rPr lang="en-US" sz="2600" dirty="0">
                <a:latin typeface="Helvetica Neue"/>
                <a:cs typeface="Helvetica Neue"/>
              </a:rPr>
              <a:t>by the testimonies of those you lead?</a:t>
            </a:r>
          </a:p>
          <a:p>
            <a:pPr marL="0" indent="0" algn="ctr" defTabSz="310895">
              <a:spcBef>
                <a:spcPts val="400"/>
              </a:spcBef>
              <a:buSzTx/>
              <a:buNone/>
              <a:defRPr sz="3264" b="1">
                <a:solidFill>
                  <a:schemeClr val="accent2"/>
                </a:solidFill>
              </a:defRPr>
            </a:pPr>
            <a:endParaRPr lang="en-US" sz="2600" dirty="0"/>
          </a:p>
          <a:p>
            <a:pPr marL="0" indent="0">
              <a:buNone/>
            </a:pPr>
            <a:r>
              <a:rPr lang="en-US" sz="2600" b="1" dirty="0"/>
              <a:t>       </a:t>
            </a:r>
            <a:r>
              <a:rPr lang="en-US" sz="2600" b="1" dirty="0">
                <a:latin typeface="Helvetica Neue"/>
                <a:cs typeface="Helvetica Neue"/>
              </a:rPr>
              <a:t>            </a:t>
            </a:r>
            <a:endParaRPr lang="en-US" sz="2600" dirty="0">
              <a:latin typeface="Helvetica Neue"/>
              <a:cs typeface="Helvetica Neue"/>
            </a:endParaRPr>
          </a:p>
          <a:p>
            <a:pPr marL="0" indent="0" algn="ctr" defTabSz="310895">
              <a:spcBef>
                <a:spcPts val="400"/>
              </a:spcBef>
              <a:buSzTx/>
              <a:buNone/>
              <a:defRPr sz="3264" b="1">
                <a:solidFill>
                  <a:schemeClr val="accent2"/>
                </a:solidFill>
              </a:defRPr>
            </a:pPr>
            <a:r>
              <a:rPr lang="en-US" sz="2600" b="1" dirty="0">
                <a:latin typeface="Helvetica Neue"/>
                <a:cs typeface="Helvetica Neue"/>
              </a:rPr>
              <a:t>Is the lack of expression of these qualities hindering </a:t>
            </a:r>
          </a:p>
          <a:p>
            <a:pPr marL="0" indent="0" algn="ctr" defTabSz="310895">
              <a:spcBef>
                <a:spcPts val="400"/>
              </a:spcBef>
              <a:buSzTx/>
              <a:buNone/>
              <a:defRPr sz="3264" b="1">
                <a:solidFill>
                  <a:schemeClr val="accent2"/>
                </a:solidFill>
              </a:defRPr>
            </a:pPr>
            <a:r>
              <a:rPr lang="en-US" sz="2600" b="1" dirty="0">
                <a:latin typeface="Helvetica Neue"/>
                <a:cs typeface="Helvetica Neue"/>
              </a:rPr>
              <a:t>your testimony of faith?</a:t>
            </a:r>
          </a:p>
          <a:p>
            <a:pPr marL="0" indent="0" algn="ctr" defTabSz="310895">
              <a:spcBef>
                <a:spcPts val="400"/>
              </a:spcBef>
              <a:buSzTx/>
              <a:buNone/>
              <a:defRPr sz="3264" b="1">
                <a:solidFill>
                  <a:schemeClr val="accent2"/>
                </a:solidFill>
              </a:defRPr>
            </a:pPr>
            <a:endParaRPr lang="en-US" sz="2600" dirty="0"/>
          </a:p>
          <a:p>
            <a:pPr marL="0" indent="0" algn="ctr" defTabSz="310895">
              <a:spcBef>
                <a:spcPts val="400"/>
              </a:spcBef>
              <a:buSzTx/>
              <a:buNone/>
              <a:defRPr sz="3264" b="1">
                <a:solidFill>
                  <a:schemeClr val="accent2"/>
                </a:solidFill>
              </a:defRPr>
            </a:pPr>
            <a:endParaRPr sz="2600" dirty="0"/>
          </a:p>
          <a:p>
            <a:pPr marL="0" indent="0" algn="ctr" defTabSz="310895">
              <a:spcBef>
                <a:spcPts val="400"/>
              </a:spcBef>
              <a:buSzTx/>
              <a:buNone/>
              <a:defRPr sz="2720">
                <a:solidFill>
                  <a:schemeClr val="accent2"/>
                </a:solidFill>
              </a:defRPr>
            </a:pPr>
            <a:r>
              <a:rPr lang="en-US" sz="2600" b="1" dirty="0">
                <a:latin typeface="Helvetica Neue"/>
                <a:cs typeface="Helvetica Neue"/>
              </a:rPr>
              <a:t> “Are there some </a:t>
            </a:r>
            <a:r>
              <a:rPr lang="en-US" sz="2600" b="1" i="1" dirty="0">
                <a:latin typeface="Helvetica Neue"/>
                <a:cs typeface="Helvetica Neue"/>
              </a:rPr>
              <a:t>specific</a:t>
            </a:r>
            <a:r>
              <a:rPr lang="en-US" sz="2600" b="1" dirty="0">
                <a:latin typeface="Helvetica Neue"/>
                <a:cs typeface="Helvetica Neue"/>
              </a:rPr>
              <a:t> steps I can take to </a:t>
            </a:r>
          </a:p>
          <a:p>
            <a:pPr marL="0" indent="0" algn="ctr" defTabSz="310895">
              <a:spcBef>
                <a:spcPts val="400"/>
              </a:spcBef>
              <a:buSzTx/>
              <a:buNone/>
              <a:defRPr sz="2720">
                <a:solidFill>
                  <a:schemeClr val="accent2"/>
                </a:solidFill>
              </a:defRPr>
            </a:pPr>
            <a:r>
              <a:rPr lang="en-US" sz="2600" b="1" dirty="0">
                <a:latin typeface="Helvetica Neue"/>
                <a:cs typeface="Helvetica Neue"/>
              </a:rPr>
              <a:t>NURTURE TRUST OF THOSE WHOM  I LEAD?</a:t>
            </a:r>
            <a:r>
              <a:rPr lang="en-US" sz="2600" b="1" dirty="0"/>
              <a:t>” </a:t>
            </a:r>
          </a:p>
          <a:p>
            <a:pPr marL="0" indent="0" algn="ctr" defTabSz="310895">
              <a:spcBef>
                <a:spcPts val="400"/>
              </a:spcBef>
              <a:buSzTx/>
              <a:buNone/>
              <a:defRPr sz="2720">
                <a:solidFill>
                  <a:schemeClr val="accent2"/>
                </a:solidFill>
              </a:defRPr>
            </a:pPr>
            <a:endParaRPr lang="en-US" sz="2400" b="1" dirty="0"/>
          </a:p>
          <a:p>
            <a:pPr marL="0" indent="0" algn="ctr" defTabSz="310895">
              <a:spcBef>
                <a:spcPts val="400"/>
              </a:spcBef>
              <a:buSzTx/>
              <a:buNone/>
              <a:defRPr sz="2720">
                <a:solidFill>
                  <a:schemeClr val="accent2"/>
                </a:solidFill>
              </a:defRPr>
            </a:pPr>
            <a:endParaRPr sz="2400" b="1" dirty="0"/>
          </a:p>
          <a:p>
            <a:pPr marL="0" indent="0" algn="ctr" defTabSz="310895">
              <a:spcBef>
                <a:spcPts val="400"/>
              </a:spcBef>
              <a:buSzTx/>
              <a:buNone/>
              <a:defRPr sz="2720">
                <a:solidFill>
                  <a:srgbClr val="081206"/>
                </a:solidFill>
              </a:defRPr>
            </a:pPr>
            <a:endParaRPr lang="en-US" dirty="0"/>
          </a:p>
          <a:p>
            <a:pPr marL="0" indent="0" algn="ctr" defTabSz="310895">
              <a:spcBef>
                <a:spcPts val="400"/>
              </a:spcBef>
              <a:buSzTx/>
              <a:buNone/>
              <a:defRPr sz="2720">
                <a:solidFill>
                  <a:srgbClr val="081206"/>
                </a:solidFill>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8">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20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20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208">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208">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208">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208">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208">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208">
                                            <p:txEl>
                                              <p:pRg st="12" end="1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208">
                                            <p:txEl>
                                              <p:pRg st="15" end="15"/>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20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97684" y="255091"/>
            <a:ext cx="9046315"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a:t>Trust Building Qualities and </a:t>
            </a:r>
            <a:r>
              <a:rPr lang="en-US" sz="2800" i="1" dirty="0"/>
              <a:t>Christian Leadership</a:t>
            </a:r>
            <a:endParaRPr sz="2800" i="1" dirty="0"/>
          </a:p>
        </p:txBody>
      </p:sp>
      <p:sp>
        <p:nvSpPr>
          <p:cNvPr id="202" name="“Christian leadership is humble service to others for…"/>
          <p:cNvSpPr txBox="1"/>
          <p:nvPr/>
        </p:nvSpPr>
        <p:spPr>
          <a:xfrm>
            <a:off x="909276" y="1045311"/>
            <a:ext cx="7325448" cy="58635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b="1" dirty="0">
                <a:latin typeface="Helvetica Neue"/>
                <a:cs typeface="Helvetica Neue"/>
              </a:rPr>
              <a:t>WHAT IS </a:t>
            </a:r>
            <a:r>
              <a:rPr lang="en-US" b="1" i="1" dirty="0">
                <a:latin typeface="Helvetica Neue"/>
                <a:cs typeface="Helvetica Neue"/>
              </a:rPr>
              <a:t>CHRISTIAN LEADERSHIP</a:t>
            </a:r>
            <a:r>
              <a:rPr lang="en-US" b="1" dirty="0">
                <a:latin typeface="Helvetica Neue"/>
                <a:cs typeface="Helvetica Neue"/>
              </a:rPr>
              <a:t>?</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“Christian leadership is humble service to </a:t>
            </a:r>
            <a:r>
              <a:rPr sz="2000" b="1" i="1" dirty="0">
                <a:latin typeface="Helvetica Neue"/>
                <a:ea typeface="Times"/>
                <a:cs typeface="Helvetica Neue"/>
                <a:sym typeface="Times"/>
              </a:rPr>
              <a:t>others </a:t>
            </a:r>
            <a:r>
              <a:rPr sz="2000" b="1" dirty="0">
                <a:latin typeface="Helvetica Neue"/>
                <a:cs typeface="Helvetica Neue"/>
              </a:rPr>
              <a:t>for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the purpose of enabling </a:t>
            </a:r>
            <a:r>
              <a:rPr sz="2000" b="1" i="1" dirty="0">
                <a:latin typeface="Helvetica Neue"/>
                <a:ea typeface="Times"/>
                <a:cs typeface="Helvetica Neue"/>
                <a:sym typeface="Times"/>
              </a:rPr>
              <a:t>them</a:t>
            </a:r>
            <a:r>
              <a:rPr sz="2000" b="1" dirty="0">
                <a:latin typeface="Helvetica Neue"/>
                <a:cs typeface="Helvetica Neue"/>
              </a:rPr>
              <a:t>, through teaching and</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 example, to live </a:t>
            </a:r>
            <a:r>
              <a:rPr sz="2000" b="1" i="1" dirty="0">
                <a:latin typeface="Helvetica Neue"/>
                <a:ea typeface="Times"/>
                <a:cs typeface="Helvetica Neue"/>
                <a:sym typeface="Times"/>
              </a:rPr>
              <a:t>their </a:t>
            </a:r>
            <a:r>
              <a:rPr sz="2000" b="1" dirty="0">
                <a:latin typeface="Helvetica Neue"/>
                <a:cs typeface="Helvetica Neue"/>
              </a:rPr>
              <a:t>lives under the Lordship of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Christ, to fulfill </a:t>
            </a:r>
            <a:r>
              <a:rPr sz="2000" b="1" i="1" dirty="0">
                <a:latin typeface="Helvetica Neue"/>
                <a:ea typeface="Times"/>
                <a:cs typeface="Helvetica Neue"/>
                <a:sym typeface="Times"/>
              </a:rPr>
              <a:t>their </a:t>
            </a:r>
            <a:r>
              <a:rPr sz="2000" b="1" dirty="0">
                <a:latin typeface="Helvetica Neue"/>
                <a:cs typeface="Helvetica Neue"/>
              </a:rPr>
              <a:t>ministry to each other,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and </a:t>
            </a:r>
            <a:r>
              <a:rPr sz="2000" b="1" i="1" dirty="0">
                <a:latin typeface="Helvetica Neue"/>
                <a:ea typeface="Times"/>
                <a:cs typeface="Helvetica Neue"/>
                <a:sym typeface="Times"/>
              </a:rPr>
              <a:t>their </a:t>
            </a:r>
            <a:r>
              <a:rPr sz="2000" b="1" dirty="0">
                <a:latin typeface="Helvetica Neue"/>
                <a:cs typeface="Helvetica Neue"/>
              </a:rPr>
              <a:t>mission in the world.”</a:t>
            </a:r>
            <a:r>
              <a:rPr lang="en-US" sz="2000" b="1" dirty="0">
                <a:latin typeface="Helvetica Neue"/>
                <a:cs typeface="Helvetica Neue"/>
              </a:rPr>
              <a:t> </a:t>
            </a:r>
            <a:r>
              <a:rPr lang="en-US" sz="1600" b="1" dirty="0"/>
              <a:t>(ELF)</a:t>
            </a:r>
            <a:endParaRPr sz="1600" b="1" dirty="0"/>
          </a:p>
          <a:p>
            <a:pPr>
              <a:lnSpc>
                <a:spcPts val="5600"/>
              </a:lnSpc>
              <a:spcBef>
                <a:spcPts val="1200"/>
              </a:spcBef>
              <a:defRPr sz="1600">
                <a:latin typeface="Times New Roman"/>
                <a:ea typeface="Times New Roman"/>
                <a:cs typeface="Times New Roman"/>
                <a:sym typeface="Times New Roman"/>
              </a:defRPr>
            </a:pPr>
            <a:r>
              <a:rPr sz="3200" b="1" dirty="0"/>
              <a:t>                                                               </a:t>
            </a: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2"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Text Placeholder 2"/>
          <p:cNvSpPr txBox="1">
            <a:spLocks noGrp="1"/>
          </p:cNvSpPr>
          <p:nvPr>
            <p:ph type="body" idx="1"/>
          </p:nvPr>
        </p:nvSpPr>
        <p:spPr>
          <a:xfrm>
            <a:off x="1026335" y="474531"/>
            <a:ext cx="7091330" cy="4485772"/>
          </a:xfrm>
          <a:prstGeom prst="rect">
            <a:avLst/>
          </a:prstGeom>
        </p:spPr>
        <p:txBody>
          <a:bodyPr/>
          <a:lstStyle/>
          <a:p>
            <a:pPr marL="0" indent="0" algn="ctr">
              <a:buSzTx/>
              <a:buNone/>
              <a:defRPr sz="5000"/>
            </a:pPr>
            <a:endParaRPr dirty="0"/>
          </a:p>
          <a:p>
            <a:pPr marL="0" indent="0" algn="ctr">
              <a:buSzTx/>
              <a:buNone/>
              <a:defRPr sz="5000"/>
            </a:pPr>
            <a:r>
              <a:rPr dirty="0"/>
              <a:t>Questions</a:t>
            </a:r>
            <a:endParaRPr lang="en-US" dirty="0"/>
          </a:p>
          <a:p>
            <a:pPr marL="0" indent="0" algn="ctr">
              <a:buSzTx/>
              <a:buNone/>
              <a:defRPr sz="5000"/>
            </a:pPr>
            <a:r>
              <a:rPr dirty="0"/>
              <a:t> Comments</a:t>
            </a:r>
            <a:endParaRPr lang="en-US" dirty="0"/>
          </a:p>
          <a:p>
            <a:pPr marL="0" indent="0" algn="ctr">
              <a:buSzTx/>
              <a:buNone/>
              <a:defRPr sz="5000"/>
            </a:pPr>
            <a:r>
              <a:rPr lang="en-US" dirty="0"/>
              <a:t>Group discussion</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1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5" name="Rectangle 2"/>
          <p:cNvSpPr txBox="1"/>
          <p:nvPr/>
        </p:nvSpPr>
        <p:spPr>
          <a:xfrm>
            <a:off x="1833165" y="341234"/>
            <a:ext cx="7038479" cy="61247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4800" b="1">
                <a:latin typeface="Tw Cen MT"/>
                <a:ea typeface="Tw Cen MT"/>
                <a:cs typeface="Tw Cen MT"/>
                <a:sym typeface="Tw Cen MT"/>
              </a:defRPr>
            </a:pPr>
            <a:r>
              <a:rPr lang="en-US" sz="2800" dirty="0">
                <a:latin typeface="Helvetica Neue"/>
                <a:cs typeface="Helvetica Neue"/>
              </a:rPr>
              <a:t>As Christian leaders, </a:t>
            </a:r>
            <a:r>
              <a:rPr sz="2800" dirty="0">
                <a:latin typeface="Helvetica Neue"/>
                <a:cs typeface="Helvetica Neue"/>
              </a:rPr>
              <a:t>“Our testimony of</a:t>
            </a:r>
            <a:endParaRPr lang="en-US" sz="2800" dirty="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faith in</a:t>
            </a:r>
            <a:r>
              <a:rPr lang="en-US" sz="2800" dirty="0">
                <a:latin typeface="Helvetica Neue"/>
                <a:cs typeface="Helvetica Neue"/>
              </a:rPr>
              <a:t> </a:t>
            </a:r>
            <a:r>
              <a:rPr sz="2800" dirty="0">
                <a:latin typeface="Helvetica Neue"/>
                <a:cs typeface="Helvetica Neue"/>
              </a:rPr>
              <a:t>Jesus Christ </a:t>
            </a:r>
            <a:r>
              <a:rPr lang="en-US" sz="2800" dirty="0">
                <a:latin typeface="Helvetica Neue"/>
                <a:cs typeface="Helvetica Neue"/>
              </a:rPr>
              <a:t>and our growth</a:t>
            </a: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lang="en-US" sz="2800" dirty="0">
                <a:latin typeface="Helvetica Neue"/>
                <a:cs typeface="Helvetica Neue"/>
              </a:rPr>
              <a:t> in grace </a:t>
            </a:r>
            <a:r>
              <a:rPr sz="2800" dirty="0">
                <a:latin typeface="Helvetica Neue"/>
                <a:cs typeface="Helvetica Neue"/>
              </a:rPr>
              <a:t>must increasingly</a:t>
            </a:r>
            <a:endParaRPr lang="en-US" sz="2800" dirty="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r>
              <a:rPr sz="2800" dirty="0">
                <a:solidFill>
                  <a:schemeClr val="accent2">
                    <a:satOff val="-4966"/>
                    <a:lumOff val="-10549"/>
                  </a:schemeClr>
                </a:solidFill>
                <a:latin typeface="Helvetica Neue"/>
                <a:cs typeface="Helvetica Neue"/>
              </a:rPr>
              <a:t>inform and transform</a:t>
            </a:r>
            <a:r>
              <a:rPr sz="2800" dirty="0">
                <a:latin typeface="Helvetica Neue"/>
                <a:cs typeface="Helvetica Neue"/>
              </a:rPr>
              <a:t> the</a:t>
            </a: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p>
          <a:p>
            <a:pPr algn="ctr">
              <a:defRPr sz="4800" b="1">
                <a:latin typeface="Tw Cen MT"/>
                <a:ea typeface="Tw Cen MT"/>
                <a:cs typeface="Tw Cen MT"/>
                <a:sym typeface="Tw Cen MT"/>
              </a:defRPr>
            </a:pPr>
            <a:r>
              <a:rPr sz="2800" dirty="0">
                <a:latin typeface="Helvetica Neue"/>
                <a:cs typeface="Helvetica Neue"/>
              </a:rPr>
              <a:t>way we </a:t>
            </a:r>
            <a:r>
              <a:rPr sz="2800" dirty="0">
                <a:solidFill>
                  <a:schemeClr val="accent2">
                    <a:satOff val="-4966"/>
                    <a:lumOff val="-10549"/>
                  </a:schemeClr>
                </a:solidFill>
                <a:latin typeface="Helvetica Neue"/>
                <a:cs typeface="Helvetica Neue"/>
              </a:rPr>
              <a:t>lead</a:t>
            </a:r>
            <a:r>
              <a:rPr sz="2800" dirty="0">
                <a:latin typeface="Helvetica Neue"/>
                <a:cs typeface="Helvetica Neue"/>
              </a:rPr>
              <a:t> and </a:t>
            </a:r>
            <a:r>
              <a:rPr sz="2800" dirty="0">
                <a:solidFill>
                  <a:schemeClr val="accent2">
                    <a:satOff val="-4966"/>
                    <a:lumOff val="-10549"/>
                  </a:schemeClr>
                </a:solidFill>
                <a:latin typeface="Helvetica Neue"/>
                <a:cs typeface="Helvetica Neue"/>
              </a:rPr>
              <a:t>live</a:t>
            </a:r>
            <a:endParaRPr lang="en-US" sz="2800" dirty="0">
              <a:solidFill>
                <a:schemeClr val="accent2">
                  <a:satOff val="-4966"/>
                  <a:lumOff val="-10549"/>
                </a:schemeClr>
              </a:solidFill>
              <a:latin typeface="Helvetica Neue"/>
              <a:cs typeface="Helvetica Neue"/>
            </a:endParaRPr>
          </a:p>
          <a:p>
            <a:pPr algn="ctr">
              <a:defRPr sz="4800" b="1">
                <a:latin typeface="Tw Cen MT"/>
                <a:ea typeface="Tw Cen MT"/>
                <a:cs typeface="Tw Cen MT"/>
                <a:sym typeface="Tw Cen MT"/>
              </a:defRPr>
            </a:pPr>
            <a:r>
              <a:rPr sz="2800" dirty="0">
                <a:solidFill>
                  <a:srgbClr val="FF2600"/>
                </a:solidFill>
                <a:latin typeface="Helvetica Neue"/>
                <a:cs typeface="Helvetica Neue"/>
              </a:rPr>
              <a:t> </a:t>
            </a:r>
          </a:p>
          <a:p>
            <a:pPr algn="ctr">
              <a:defRPr sz="4800" b="1">
                <a:latin typeface="Tw Cen MT"/>
                <a:ea typeface="Tw Cen MT"/>
                <a:cs typeface="Tw Cen MT"/>
                <a:sym typeface="Tw Cen MT"/>
              </a:defRPr>
            </a:pPr>
            <a:r>
              <a:rPr sz="2800" dirty="0">
                <a:latin typeface="Helvetica Neue"/>
                <a:cs typeface="Helvetica Neue"/>
              </a:rPr>
              <a:t>in our and organizations.”</a:t>
            </a: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endParaRPr lang="en-US" sz="2800" dirty="0">
              <a:latin typeface="Helvetica Neue"/>
              <a:cs typeface="Helvetica Neue"/>
            </a:endParaRPr>
          </a:p>
          <a:p>
            <a:pPr algn="ctr">
              <a:defRPr sz="4800" b="1">
                <a:latin typeface="Tw Cen MT"/>
                <a:ea typeface="Tw Cen MT"/>
                <a:cs typeface="Tw Cen MT"/>
                <a:sym typeface="Tw Cen MT"/>
              </a:defRPr>
            </a:pPr>
            <a:r>
              <a:rPr lang="en-US" sz="2800" dirty="0">
                <a:latin typeface="Helvetica Neue"/>
                <a:cs typeface="Helvetica Neue"/>
              </a:rPr>
              <a:t>This is how we </a:t>
            </a:r>
            <a:r>
              <a:rPr lang="en-US" sz="2800" i="1" dirty="0">
                <a:latin typeface="Helvetica Neue"/>
                <a:cs typeface="Helvetica Neue"/>
              </a:rPr>
              <a:t>nurture the trust </a:t>
            </a:r>
          </a:p>
          <a:p>
            <a:pPr algn="ctr">
              <a:defRPr sz="4800" b="1">
                <a:latin typeface="Tw Cen MT"/>
                <a:ea typeface="Tw Cen MT"/>
                <a:cs typeface="Tw Cen MT"/>
                <a:sym typeface="Tw Cen MT"/>
              </a:defRPr>
            </a:pPr>
            <a:r>
              <a:rPr lang="en-US" sz="2800" dirty="0">
                <a:latin typeface="Helvetica Neue"/>
                <a:cs typeface="Helvetica Neue"/>
              </a:rPr>
              <a:t>of those we lead.</a:t>
            </a:r>
            <a:endParaRPr sz="2800" dirty="0">
              <a:latin typeface="Helvetica Neue"/>
              <a:cs typeface="Helvetica Neue"/>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2232526"/>
            <a:ext cx="8229600" cy="1521915"/>
          </a:xfrm>
          <a:prstGeom prst="rect">
            <a:avLst/>
          </a:prstGeom>
        </p:spPr>
        <p:txBody>
          <a:bodyPr>
            <a:normAutofit/>
          </a:bodyPr>
          <a:lstStyle/>
          <a:p>
            <a:pPr defTabSz="393190">
              <a:defRPr sz="3300" b="1">
                <a:latin typeface="Tw Cen MT"/>
                <a:ea typeface="Tw Cen MT"/>
                <a:cs typeface="Tw Cen MT"/>
                <a:sym typeface="Tw Cen MT"/>
              </a:defRPr>
            </a:pPr>
            <a:r>
              <a:rPr sz="4000" dirty="0"/>
              <a:t>Closing prayer</a:t>
            </a:r>
            <a:r>
              <a:rPr lang="en-US" sz="4000" dirty="0"/>
              <a:t> in groups</a:t>
            </a:r>
            <a:endParaRPr sz="40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Text Placeholder 2"/>
          <p:cNvSpPr txBox="1">
            <a:spLocks noGrp="1"/>
          </p:cNvSpPr>
          <p:nvPr>
            <p:ph type="body" sz="half" idx="1"/>
          </p:nvPr>
        </p:nvSpPr>
        <p:spPr>
          <a:xfrm>
            <a:off x="457200" y="213738"/>
            <a:ext cx="8229600" cy="1895242"/>
          </a:xfrm>
          <a:prstGeom prst="rect">
            <a:avLst/>
          </a:prstGeom>
        </p:spPr>
        <p:txBody>
          <a:bodyPr/>
          <a:lstStyle/>
          <a:p>
            <a:pPr marL="0" indent="0" defTabSz="342900">
              <a:lnSpc>
                <a:spcPct val="80000"/>
              </a:lnSpc>
              <a:spcBef>
                <a:spcPts val="500"/>
              </a:spcBef>
              <a:buSzTx/>
              <a:buNone/>
              <a:defRPr sz="3150"/>
            </a:pPr>
            <a:endParaRPr dirty="0"/>
          </a:p>
          <a:p>
            <a:pPr marL="0" indent="0" algn="ctr" defTabSz="342900">
              <a:spcBef>
                <a:spcPts val="500"/>
              </a:spcBef>
              <a:buSzTx/>
              <a:buNone/>
              <a:defRPr sz="3300" b="1"/>
            </a:pPr>
            <a:r>
              <a:rPr dirty="0">
                <a:latin typeface="Helvetica Neue"/>
                <a:cs typeface="Helvetica Neue"/>
              </a:rPr>
              <a:t>"Many people claim to be loyal, but it is hard to find a trustworthy person.”</a:t>
            </a:r>
            <a:endParaRPr sz="3150" dirty="0">
              <a:latin typeface="Helvetica Neue"/>
              <a:cs typeface="Helvetica Neue"/>
            </a:endParaRPr>
          </a:p>
          <a:p>
            <a:pPr marL="0" indent="0" algn="ctr" defTabSz="342900">
              <a:lnSpc>
                <a:spcPct val="80000"/>
              </a:lnSpc>
              <a:spcBef>
                <a:spcPts val="500"/>
              </a:spcBef>
              <a:buSzTx/>
              <a:buNone/>
              <a:defRPr sz="1650"/>
            </a:pPr>
            <a:r>
              <a:rPr i="1" dirty="0"/>
              <a:t>Proverbs</a:t>
            </a:r>
            <a:r>
              <a:rPr dirty="0"/>
              <a:t> 20:6 (NCV)</a:t>
            </a:r>
          </a:p>
        </p:txBody>
      </p:sp>
      <p:sp>
        <p:nvSpPr>
          <p:cNvPr id="124" name="Is this statement still true today? Of others? Of us?…"/>
          <p:cNvSpPr txBox="1"/>
          <p:nvPr/>
        </p:nvSpPr>
        <p:spPr>
          <a:xfrm>
            <a:off x="87160" y="2258061"/>
            <a:ext cx="8940108" cy="474283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lnSpc>
                <a:spcPct val="80000"/>
              </a:lnSpc>
              <a:spcBef>
                <a:spcPts val="700"/>
              </a:spcBef>
              <a:buFont typeface="Arial"/>
              <a:defRPr sz="2500">
                <a:latin typeface="+mj-lt"/>
                <a:ea typeface="+mj-ea"/>
                <a:cs typeface="+mj-cs"/>
                <a:sym typeface="Helvetica"/>
              </a:defRPr>
            </a:pPr>
            <a:r>
              <a:rPr dirty="0">
                <a:latin typeface="Helvetica Neue"/>
                <a:cs typeface="Helvetica Neue"/>
              </a:rPr>
              <a:t>Is this </a:t>
            </a:r>
            <a:r>
              <a:rPr lang="en-US" dirty="0">
                <a:latin typeface="Helvetica Neue"/>
                <a:cs typeface="Helvetica Neue"/>
              </a:rPr>
              <a:t>passage</a:t>
            </a:r>
            <a:r>
              <a:rPr dirty="0">
                <a:latin typeface="Helvetica Neue"/>
                <a:cs typeface="Helvetica Neue"/>
              </a:rPr>
              <a:t> still true today? Of others? </a:t>
            </a:r>
            <a:r>
              <a:rPr b="1" dirty="0">
                <a:latin typeface="Helvetica Neue"/>
                <a:cs typeface="Helvetica Neue"/>
              </a:rPr>
              <a:t>Of us</a:t>
            </a:r>
            <a:r>
              <a:rPr dirty="0">
                <a:latin typeface="Helvetica Neue"/>
                <a:cs typeface="Helvetica Neue"/>
              </a:rPr>
              <a:t>?</a:t>
            </a:r>
            <a:r>
              <a:rPr lang="en-US" dirty="0">
                <a:latin typeface="Helvetica Neue"/>
                <a:cs typeface="Helvetica Neue"/>
              </a:rPr>
              <a:t> </a:t>
            </a: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Of the faith communities, local congregations, </a:t>
            </a: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and ministry organizations </a:t>
            </a:r>
            <a:r>
              <a:rPr lang="en-US" i="1" dirty="0">
                <a:latin typeface="Helvetica Neue"/>
                <a:cs typeface="Helvetica Neue"/>
              </a:rPr>
              <a:t>we</a:t>
            </a:r>
            <a:r>
              <a:rPr lang="en-US" dirty="0">
                <a:latin typeface="Helvetica Neue"/>
                <a:cs typeface="Helvetica Neue"/>
              </a:rPr>
              <a:t> lead?</a:t>
            </a: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How can we lead in such a way that those we lead say,</a:t>
            </a:r>
          </a:p>
          <a:p>
            <a:pPr algn="ctr">
              <a:lnSpc>
                <a:spcPct val="80000"/>
              </a:lnSpc>
              <a:spcBef>
                <a:spcPts val="700"/>
              </a:spcBef>
              <a:buFont typeface="Arial"/>
              <a:defRPr sz="2500">
                <a:latin typeface="+mj-lt"/>
                <a:ea typeface="+mj-ea"/>
                <a:cs typeface="+mj-cs"/>
                <a:sym typeface="Helvetica"/>
              </a:defRPr>
            </a:pPr>
            <a:r>
              <a:rPr lang="en-US" i="1" dirty="0">
                <a:latin typeface="Helvetica Neue"/>
                <a:cs typeface="Helvetica Neue"/>
              </a:rPr>
              <a:t> “I deeply trust you?”</a:t>
            </a:r>
          </a:p>
          <a:p>
            <a:pPr algn="ctr">
              <a:lnSpc>
                <a:spcPct val="80000"/>
              </a:lnSpc>
              <a:spcBef>
                <a:spcPts val="700"/>
              </a:spcBef>
              <a:buFont typeface="Arial"/>
              <a:defRPr sz="2500">
                <a:latin typeface="+mj-lt"/>
                <a:ea typeface="+mj-ea"/>
                <a:cs typeface="+mj-cs"/>
                <a:sym typeface="Helvetica"/>
              </a:defRPr>
            </a:pPr>
            <a:endParaRPr lang="en-US" sz="4200" dirty="0"/>
          </a:p>
          <a:p>
            <a:pPr algn="ctr">
              <a:lnSpc>
                <a:spcPct val="80000"/>
              </a:lnSpc>
              <a:spcBef>
                <a:spcPts val="700"/>
              </a:spcBef>
              <a:buFont typeface="Arial"/>
              <a:defRPr sz="2500">
                <a:latin typeface="+mj-lt"/>
                <a:ea typeface="+mj-ea"/>
                <a:cs typeface="+mj-cs"/>
                <a:sym typeface="Helvetica"/>
              </a:defRPr>
            </a:pPr>
            <a:endParaRPr sz="4200" dirty="0"/>
          </a:p>
          <a:p>
            <a:pPr algn="ctr">
              <a:lnSpc>
                <a:spcPct val="80000"/>
              </a:lnSpc>
              <a:spcBef>
                <a:spcPts val="700"/>
              </a:spcBef>
              <a:buFont typeface="Arial"/>
              <a:defRPr sz="2500">
                <a:latin typeface="+mj-lt"/>
                <a:ea typeface="+mj-ea"/>
                <a:cs typeface="+mj-cs"/>
                <a:sym typeface="Helvetica"/>
              </a:defRPr>
            </a:pPr>
            <a:endParaRPr sz="2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24">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4">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uiExpan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0" name="Title 1"/>
          <p:cNvSpPr txBox="1">
            <a:spLocks noGrp="1"/>
          </p:cNvSpPr>
          <p:nvPr>
            <p:ph type="title"/>
          </p:nvPr>
        </p:nvSpPr>
        <p:spPr>
          <a:xfrm>
            <a:off x="457200" y="2611438"/>
            <a:ext cx="8229600" cy="1143003"/>
          </a:xfrm>
          <a:prstGeom prst="rect">
            <a:avLst/>
          </a:prstGeom>
        </p:spPr>
        <p:txBody>
          <a:bodyPr/>
          <a:lstStyle/>
          <a:p>
            <a:pPr defTabSz="393190">
              <a:defRPr sz="3300" b="1">
                <a:latin typeface="Tw Cen MT"/>
                <a:ea typeface="Tw Cen MT"/>
                <a:cs typeface="Tw Cen MT"/>
                <a:sym typeface="Tw Cen MT"/>
              </a:defRPr>
            </a:pPr>
            <a:r>
              <a:t>Dr. Edward LeBron Fairbanks</a:t>
            </a:r>
          </a:p>
          <a:p>
            <a:pPr defTabSz="393190">
              <a:defRPr sz="3300">
                <a:latin typeface="Tw Cen MT"/>
                <a:ea typeface="Tw Cen MT"/>
                <a:cs typeface="Tw Cen MT"/>
                <a:sym typeface="Tw Cen MT"/>
              </a:defRPr>
            </a:pPr>
            <a:r>
              <a:t>www.BoardServe.org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8" y="-237265"/>
            <a:ext cx="9115501" cy="3246202"/>
          </a:xfrm>
          <a:prstGeom prst="rect">
            <a:avLst/>
          </a:prstGeom>
        </p:spPr>
        <p:txBody>
          <a:bodyPr/>
          <a:lstStyle/>
          <a:p>
            <a:pPr marL="0" indent="0">
              <a:lnSpc>
                <a:spcPct val="90000"/>
              </a:lnSpc>
              <a:buSzTx/>
              <a:buNone/>
              <a:defRPr sz="2400"/>
            </a:pPr>
            <a:endParaRPr dirty="0"/>
          </a:p>
          <a:p>
            <a:pPr marL="0" indent="0">
              <a:buNone/>
            </a:pPr>
            <a:r>
              <a:rPr lang="en-US" i="1" dirty="0">
                <a:cs typeface="Helvetica Neue"/>
              </a:rPr>
              <a:t>Five “Growth-producing” questions related to trust</a:t>
            </a:r>
            <a:endParaRPr b="1" i="1" dirty="0">
              <a:cs typeface="Helvetica Neue"/>
            </a:endParaRPr>
          </a:p>
          <a:p>
            <a:pPr marL="0" indent="0">
              <a:lnSpc>
                <a:spcPct val="90000"/>
              </a:lnSpc>
              <a:buSzTx/>
              <a:buNone/>
              <a:defRPr sz="2400"/>
            </a:pPr>
            <a:r>
              <a:rPr sz="2600" b="1" dirty="0"/>
              <a:t>  </a:t>
            </a:r>
            <a:endParaRPr sz="2800" b="1" dirty="0"/>
          </a:p>
        </p:txBody>
      </p:sp>
      <p:sp>
        <p:nvSpPr>
          <p:cNvPr id="121" name="1. “Is my behavior predicable or erratic?…"/>
          <p:cNvSpPr txBox="1"/>
          <p:nvPr/>
        </p:nvSpPr>
        <p:spPr>
          <a:xfrm>
            <a:off x="0" y="907490"/>
            <a:ext cx="9115501" cy="477053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342900" indent="-342900">
              <a:buAutoNum type="arabicPeriod"/>
            </a:pPr>
            <a:r>
              <a:rPr lang="en-US" sz="2000" b="1" dirty="0">
                <a:latin typeface="Helvetica Neue"/>
                <a:cs typeface="Helvetica Neue"/>
              </a:rPr>
              <a:t>  </a:t>
            </a:r>
            <a:r>
              <a:rPr lang="en-US" sz="2000" b="1" i="1" dirty="0">
                <a:latin typeface="Helvetica Neue"/>
                <a:cs typeface="Helvetica Neue"/>
              </a:rPr>
              <a:t>“Do I do what I say I will do…consistently?”</a:t>
            </a:r>
          </a:p>
          <a:p>
            <a:pPr marL="228600" indent="-228600">
              <a:buAutoNum type="arabicPeriod"/>
            </a:pPr>
            <a:endParaRPr lang="en-US" sz="2000" b="1" i="1" dirty="0">
              <a:latin typeface="Helvetica Neue"/>
              <a:cs typeface="Helvetica Neue"/>
            </a:endParaRPr>
          </a:p>
          <a:p>
            <a:pPr marL="457200" indent="-457200">
              <a:buAutoNum type="arabicPeriod" startAt="2"/>
            </a:pPr>
            <a:r>
              <a:rPr lang="en-US" sz="2000" b="1" i="1" dirty="0">
                <a:latin typeface="Helvetica Neue"/>
                <a:cs typeface="Helvetica Neue"/>
              </a:rPr>
              <a:t> “Am I honest with others and seek </a:t>
            </a:r>
            <a:r>
              <a:rPr lang="en-US" sz="2400" b="1" i="1" dirty="0">
                <a:latin typeface="Helvetica Neue"/>
                <a:cs typeface="Helvetica Neue"/>
              </a:rPr>
              <a:t>their</a:t>
            </a:r>
            <a:r>
              <a:rPr lang="en-US" sz="2000" b="1" i="1" dirty="0">
                <a:latin typeface="Helvetica Neue"/>
                <a:cs typeface="Helvetica Neue"/>
              </a:rPr>
              <a:t> best in conversations with them…and about them?</a:t>
            </a:r>
          </a:p>
          <a:p>
            <a:pPr marL="457200" indent="-457200">
              <a:buAutoNum type="arabicPeriod" startAt="2"/>
            </a:pPr>
            <a:endParaRPr lang="en-US" sz="2000" b="1" i="1" dirty="0">
              <a:latin typeface="Helvetica Neue"/>
              <a:cs typeface="Helvetica Neue"/>
            </a:endParaRPr>
          </a:p>
          <a:p>
            <a:pPr marL="457200" indent="-457200">
              <a:buAutoNum type="arabicPeriod" startAt="2"/>
            </a:pPr>
            <a:r>
              <a:rPr lang="en-US" sz="2000" b="1" dirty="0">
                <a:latin typeface="Helvetica Neue"/>
                <a:cs typeface="Helvetica Neue"/>
              </a:rPr>
              <a:t>“Do I speak directly to those who differ with me and do I hold these conversations confidentially?” </a:t>
            </a:r>
          </a:p>
          <a:p>
            <a:endParaRPr lang="en-US" sz="2000" b="1" i="1" dirty="0">
              <a:latin typeface="Helvetica Neue"/>
              <a:cs typeface="Helvetica Neue"/>
            </a:endParaRPr>
          </a:p>
          <a:p>
            <a:r>
              <a:rPr lang="en-US" sz="2000" b="1" i="1" dirty="0">
                <a:latin typeface="Helvetica Neue"/>
                <a:cs typeface="Helvetica Neue"/>
              </a:rPr>
              <a:t>4.   “Do I have the ability to do what I say I can do, and do it well?”</a:t>
            </a:r>
          </a:p>
          <a:p>
            <a:endParaRPr lang="en-US" sz="2000" b="1" i="1" dirty="0">
              <a:latin typeface="Helvetica Neue"/>
              <a:cs typeface="Helvetica Neue"/>
            </a:endParaRPr>
          </a:p>
          <a:p>
            <a:pPr marL="457200" indent="-457200">
              <a:buAutoNum type="arabicPeriod" startAt="5"/>
            </a:pPr>
            <a:r>
              <a:rPr lang="en-US" sz="2000" b="1" i="1" dirty="0">
                <a:latin typeface="Helvetica Neue"/>
                <a:cs typeface="Helvetica Neue"/>
              </a:rPr>
              <a:t> “Am I a leader whose presence others welcome or dread?”</a:t>
            </a:r>
          </a:p>
          <a:p>
            <a:endParaRPr lang="en-US" sz="2000" b="1" i="1" dirty="0">
              <a:latin typeface="Helvetica Neue"/>
              <a:cs typeface="Helvetica Neue"/>
            </a:endParaRPr>
          </a:p>
          <a:p>
            <a:pPr algn="ctr"/>
            <a:r>
              <a:rPr lang="en-US" sz="2000" b="1" i="1" dirty="0">
                <a:latin typeface="Helvetica Neue"/>
                <a:cs typeface="Helvetica Neue"/>
              </a:rPr>
              <a:t>If TRUST is the foundational building block of a decisive and faithful</a:t>
            </a:r>
          </a:p>
          <a:p>
            <a:pPr algn="ctr"/>
            <a:r>
              <a:rPr lang="en-US" sz="2000" b="1" i="1" dirty="0">
                <a:latin typeface="Helvetica Neue"/>
                <a:cs typeface="Helvetica Neue"/>
              </a:rPr>
              <a:t> 		    leader, then what are some TRUST-DEVELOPING </a:t>
            </a:r>
          </a:p>
          <a:p>
            <a:pPr algn="ctr"/>
            <a:r>
              <a:rPr lang="en-US" sz="2000" b="1" i="1" dirty="0">
                <a:latin typeface="Helvetica Neue"/>
                <a:cs typeface="Helvetica Neue"/>
              </a:rPr>
              <a:t>			Leadership Qualities I need to nurture?</a:t>
            </a:r>
            <a:endParaRPr sz="2000" b="1" i="1" dirty="0">
              <a:latin typeface="Helvetica Neue"/>
              <a:cs typeface="Helvetica Neue"/>
            </a:endParaRPr>
          </a:p>
        </p:txBody>
      </p:sp>
    </p:spTree>
    <p:extLst>
      <p:ext uri="{BB962C8B-B14F-4D97-AF65-F5344CB8AC3E}">
        <p14:creationId xmlns:p14="http://schemas.microsoft.com/office/powerpoint/2010/main" val="424182609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2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21">
                                            <p:bg/>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121">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12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12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21">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21">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21">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21">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P spid="121"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The Qualities of Integrity and Consistency.…"/>
          <p:cNvSpPr txBox="1">
            <a:spLocks noGrp="1"/>
          </p:cNvSpPr>
          <p:nvPr>
            <p:ph type="title"/>
          </p:nvPr>
        </p:nvSpPr>
        <p:spPr>
          <a:xfrm>
            <a:off x="1097557" y="2096900"/>
            <a:ext cx="7838283" cy="3490395"/>
          </a:xfrm>
          <a:prstGeom prst="rect">
            <a:avLst/>
          </a:prstGeom>
        </p:spPr>
        <p:txBody>
          <a:bodyPr>
            <a:normAutofit/>
          </a:bodyPr>
          <a:lstStyle/>
          <a:p>
            <a:pPr marL="320842" indent="-320842" algn="l" defTabSz="388620">
              <a:lnSpc>
                <a:spcPct val="90000"/>
              </a:lnSpc>
              <a:spcBef>
                <a:spcPts val="1400"/>
              </a:spcBef>
              <a:buSzPct val="100000"/>
              <a:buAutoNum type="arabicPeriod"/>
              <a:defRPr sz="2300" b="0" i="1" cap="none">
                <a:latin typeface="+mj-lt"/>
                <a:ea typeface="+mj-ea"/>
                <a:cs typeface="+mj-cs"/>
                <a:sym typeface="Helvetica"/>
              </a:defRPr>
            </a:pPr>
            <a:r>
              <a:rPr lang="en-US" sz="2400" dirty="0">
                <a:latin typeface="Helvetica Neue"/>
                <a:cs typeface="Helvetica Neue"/>
              </a:rPr>
              <a:t> </a:t>
            </a:r>
            <a:r>
              <a:rPr sz="2400" dirty="0">
                <a:latin typeface="Helvetica Neue"/>
                <a:cs typeface="Helvetica Neue"/>
              </a:rPr>
              <a:t>The Qualities of Integrity and Consistency.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2. </a:t>
            </a:r>
            <a:r>
              <a:rPr sz="2400" dirty="0">
                <a:latin typeface="Helvetica Neue"/>
                <a:cs typeface="Helvetica Neue"/>
              </a:rPr>
              <a:t>The Qualities of Communication and Transparency.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3. </a:t>
            </a:r>
            <a:r>
              <a:rPr sz="2400" dirty="0">
                <a:latin typeface="Helvetica Neue"/>
                <a:cs typeface="Helvetica Neue"/>
              </a:rPr>
              <a:t>The Qualities of Confidentiality and Courageous Conversations.</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4. </a:t>
            </a:r>
            <a:r>
              <a:rPr sz="2400" dirty="0">
                <a:latin typeface="Helvetica Neue"/>
                <a:cs typeface="Helvetica Neue"/>
              </a:rPr>
              <a:t>The Qualities of Credibility and Humility.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5. </a:t>
            </a:r>
            <a:r>
              <a:rPr sz="2400" dirty="0">
                <a:latin typeface="Helvetica Neue"/>
                <a:cs typeface="Helvetica Neue"/>
              </a:rPr>
              <a:t>The Qualities of Presence and Caring Relationships.</a:t>
            </a:r>
          </a:p>
        </p:txBody>
      </p:sp>
      <p:sp>
        <p:nvSpPr>
          <p:cNvPr id="127" name="SPIRIT-EMPOWERED,…"/>
          <p:cNvSpPr txBox="1"/>
          <p:nvPr/>
        </p:nvSpPr>
        <p:spPr>
          <a:xfrm>
            <a:off x="313505" y="724748"/>
            <a:ext cx="8516990" cy="1463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3000" b="1" cap="all">
                <a:solidFill>
                  <a:schemeClr val="accent2"/>
                </a:solidFill>
                <a:latin typeface="+mj-lt"/>
                <a:ea typeface="+mj-ea"/>
                <a:cs typeface="+mj-cs"/>
                <a:sym typeface="Helvetica"/>
              </a:defRPr>
            </a:pPr>
            <a:r>
              <a:rPr dirty="0"/>
              <a:t>SPIRIT-EMPOWERED, </a:t>
            </a:r>
          </a:p>
          <a:p>
            <a:pPr algn="ctr">
              <a:defRPr sz="3000" b="1" cap="all">
                <a:solidFill>
                  <a:schemeClr val="accent2"/>
                </a:solidFill>
                <a:latin typeface="+mj-lt"/>
                <a:ea typeface="+mj-ea"/>
                <a:cs typeface="+mj-cs"/>
                <a:sym typeface="Helvetica"/>
              </a:defRPr>
            </a:pPr>
            <a:r>
              <a:rPr dirty="0"/>
              <a:t>trust-developing Qualities </a:t>
            </a:r>
          </a:p>
          <a:p>
            <a:pPr algn="ctr">
              <a:defRPr sz="3000" b="1" cap="all">
                <a:solidFill>
                  <a:schemeClr val="accent2"/>
                </a:solidFill>
                <a:latin typeface="+mj-lt"/>
                <a:ea typeface="+mj-ea"/>
                <a:cs typeface="+mj-cs"/>
                <a:sym typeface="Helvetica"/>
              </a:defRPr>
            </a:pPr>
            <a:r>
              <a:rPr dirty="0"/>
              <a:t>of a decisive and faithful leader </a:t>
            </a:r>
          </a:p>
        </p:txBody>
      </p:sp>
    </p:spTree>
    <p:extLst>
      <p:ext uri="{BB962C8B-B14F-4D97-AF65-F5344CB8AC3E}">
        <p14:creationId xmlns:p14="http://schemas.microsoft.com/office/powerpoint/2010/main" val="5091704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9" name="Circle"/>
          <p:cNvSpPr/>
          <p:nvPr/>
        </p:nvSpPr>
        <p:spPr>
          <a:xfrm>
            <a:off x="3937000" y="995680"/>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30" name="1"/>
          <p:cNvSpPr txBox="1"/>
          <p:nvPr/>
        </p:nvSpPr>
        <p:spPr>
          <a:xfrm>
            <a:off x="4258870" y="1258645"/>
            <a:ext cx="626260" cy="10007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1</a:t>
            </a:r>
          </a:p>
        </p:txBody>
      </p:sp>
      <p:sp>
        <p:nvSpPr>
          <p:cNvPr id="131" name="Title 1"/>
          <p:cNvSpPr txBox="1">
            <a:spLocks noGrp="1"/>
          </p:cNvSpPr>
          <p:nvPr>
            <p:ph type="title"/>
          </p:nvPr>
        </p:nvSpPr>
        <p:spPr>
          <a:xfrm>
            <a:off x="288351" y="162859"/>
            <a:ext cx="8738621" cy="944461"/>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32" name="Text Placeholder 2"/>
          <p:cNvSpPr txBox="1">
            <a:spLocks noGrp="1"/>
          </p:cNvSpPr>
          <p:nvPr>
            <p:ph type="body" sz="quarter" idx="1"/>
          </p:nvPr>
        </p:nvSpPr>
        <p:spPr>
          <a:xfrm>
            <a:off x="908203" y="2255347"/>
            <a:ext cx="7498917" cy="1363280"/>
          </a:xfrm>
          <a:prstGeom prst="rect">
            <a:avLst/>
          </a:prstGeom>
        </p:spPr>
        <p:txBody>
          <a:bodyPr>
            <a:normAutofit fontScale="92500"/>
          </a:bodyPr>
          <a:lstStyle/>
          <a:p>
            <a:pPr marL="0" indent="0" algn="ctr" defTabSz="388620">
              <a:lnSpc>
                <a:spcPct val="90000"/>
              </a:lnSpc>
              <a:spcBef>
                <a:spcPts val="500"/>
              </a:spcBef>
              <a:buSzTx/>
              <a:buFontTx/>
              <a:buNone/>
              <a:defRPr sz="3000" b="1">
                <a:solidFill>
                  <a:schemeClr val="accent2"/>
                </a:solidFill>
              </a:defRPr>
            </a:pPr>
            <a:r>
              <a:rPr dirty="0"/>
              <a:t>The Qualities of Integrity and Consistency.</a:t>
            </a:r>
          </a:p>
          <a:p>
            <a:pPr marL="0" indent="0" algn="ctr" defTabSz="388620">
              <a:lnSpc>
                <a:spcPct val="90000"/>
              </a:lnSpc>
              <a:spcBef>
                <a:spcPts val="500"/>
              </a:spcBef>
              <a:buSzTx/>
              <a:buNone/>
              <a:defRPr sz="2600"/>
            </a:pPr>
            <a:r>
              <a:rPr sz="2200" b="1" dirty="0">
                <a:latin typeface="Helvetica Neue"/>
                <a:cs typeface="Helvetica Neue"/>
              </a:rPr>
              <a:t>“Do I live the way I say I live…consistently?”</a:t>
            </a:r>
          </a:p>
          <a:p>
            <a:pPr marL="0" indent="0" algn="ctr" defTabSz="388620">
              <a:lnSpc>
                <a:spcPct val="90000"/>
              </a:lnSpc>
              <a:spcBef>
                <a:spcPts val="500"/>
              </a:spcBef>
              <a:buSzTx/>
              <a:buNone/>
              <a:defRPr sz="2000"/>
            </a:pPr>
            <a:r>
              <a:rPr sz="2200" b="1" dirty="0">
                <a:latin typeface="Helvetica Neue"/>
                <a:cs typeface="Helvetica Neue"/>
              </a:rPr>
              <a:t>“Do I do what I say I will do…consistently?” </a:t>
            </a:r>
          </a:p>
        </p:txBody>
      </p:sp>
      <p:sp>
        <p:nvSpPr>
          <p:cNvPr id="133" name="“Here lies a man of integrity.…a consistency between our public and private…"/>
          <p:cNvSpPr txBox="1"/>
          <p:nvPr/>
        </p:nvSpPr>
        <p:spPr>
          <a:xfrm>
            <a:off x="934192" y="3792222"/>
            <a:ext cx="7275616" cy="154144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sz="2000">
                <a:latin typeface="+mj-lt"/>
                <a:ea typeface="+mj-ea"/>
                <a:cs typeface="+mj-cs"/>
                <a:sym typeface="Helvetica"/>
              </a:defRPr>
            </a:pPr>
            <a:endParaRPr sz="2000" dirty="0"/>
          </a:p>
          <a:p>
            <a:pPr algn="ctr" defTabSz="388620">
              <a:lnSpc>
                <a:spcPct val="90000"/>
              </a:lnSpc>
              <a:spcBef>
                <a:spcPts val="500"/>
              </a:spcBef>
              <a:buFont typeface="Arial"/>
              <a:defRPr sz="2000">
                <a:latin typeface="+mj-lt"/>
                <a:ea typeface="+mj-ea"/>
                <a:cs typeface="+mj-cs"/>
                <a:sym typeface="Helvetica"/>
              </a:defRPr>
            </a:pPr>
            <a:r>
              <a:rPr sz="2000" b="1" dirty="0">
                <a:latin typeface="Helvetica Neue"/>
                <a:cs typeface="Helvetica Neue"/>
              </a:rPr>
              <a:t>“</a:t>
            </a:r>
            <a:r>
              <a:rPr lang="en-US" sz="2000" b="1" dirty="0">
                <a:latin typeface="Helvetica Neue"/>
                <a:cs typeface="Helvetica Neue"/>
              </a:rPr>
              <a:t>Christian leader when asked, “how do you want to be remembered,” replied, “</a:t>
            </a:r>
            <a:r>
              <a:rPr lang="mr-IN" sz="2000" b="1" dirty="0">
                <a:latin typeface="Helvetica Neue"/>
                <a:cs typeface="Helvetica Neue"/>
              </a:rPr>
              <a:t>…</a:t>
            </a:r>
            <a:r>
              <a:rPr sz="2000" b="1" dirty="0">
                <a:latin typeface="Helvetica Neue"/>
                <a:cs typeface="Helvetica Neue"/>
              </a:rPr>
              <a:t>a</a:t>
            </a:r>
            <a:r>
              <a:rPr lang="en-US" sz="2000" b="1" dirty="0">
                <a:latin typeface="Helvetica Neue"/>
                <a:cs typeface="Helvetica Neue"/>
              </a:rPr>
              <a:t>s</a:t>
            </a:r>
            <a:r>
              <a:rPr sz="2000" b="1" dirty="0">
                <a:latin typeface="Helvetica Neue"/>
                <a:cs typeface="Helvetica Neue"/>
              </a:rPr>
              <a:t> man of integrity</a:t>
            </a:r>
            <a:r>
              <a:rPr lang="en-US" sz="2000" b="1" dirty="0">
                <a:latin typeface="Helvetica Neue"/>
                <a:cs typeface="Helvetica Neue"/>
              </a:rPr>
              <a:t>… </a:t>
            </a:r>
            <a:r>
              <a:rPr sz="2000" b="1" dirty="0">
                <a:latin typeface="Helvetica Neue"/>
                <a:cs typeface="Helvetica Neue"/>
              </a:rPr>
              <a:t>a consistency between </a:t>
            </a:r>
            <a:r>
              <a:rPr lang="en-US" sz="2000" b="1" dirty="0">
                <a:latin typeface="Helvetica Neue"/>
                <a:cs typeface="Helvetica Neue"/>
              </a:rPr>
              <a:t>my </a:t>
            </a:r>
            <a:r>
              <a:rPr sz="2000" b="1" dirty="0">
                <a:latin typeface="Helvetica Neue"/>
                <a:cs typeface="Helvetica Neue"/>
              </a:rPr>
              <a:t> public and private </a:t>
            </a:r>
            <a:r>
              <a:rPr lang="en-US" sz="2000" b="1" dirty="0">
                <a:latin typeface="Helvetica Neue"/>
                <a:cs typeface="Helvetica Neue"/>
              </a:rPr>
              <a:t> </a:t>
            </a:r>
            <a:r>
              <a:rPr sz="2000" b="1" dirty="0">
                <a:latin typeface="Helvetica Neue"/>
                <a:cs typeface="Helvetica Neue"/>
              </a:rPr>
              <a:t>li</a:t>
            </a:r>
            <a:r>
              <a:rPr lang="en-US" sz="2000" b="1" dirty="0">
                <a:latin typeface="Helvetica Neue"/>
                <a:cs typeface="Helvetica Neue"/>
              </a:rPr>
              <a:t>fe</a:t>
            </a:r>
            <a:r>
              <a:rPr sz="2000" b="1" dirty="0">
                <a:latin typeface="Helvetica Neue"/>
                <a:cs typeface="Helvetica Neue"/>
              </a:rPr>
              <a:t>.</a:t>
            </a:r>
            <a:r>
              <a:rPr sz="2000" dirty="0">
                <a:latin typeface="Helvetica Neue"/>
                <a:cs typeface="Helvetica Neue"/>
              </a:rPr>
              <a:t> </a:t>
            </a:r>
            <a:r>
              <a:rPr lang="en-US" sz="2000" dirty="0">
                <a:latin typeface="Helvetica Neue"/>
                <a:cs typeface="Helvetica Neue"/>
              </a:rPr>
              <a:t> </a:t>
            </a:r>
            <a:r>
              <a:rPr sz="2000" b="1" dirty="0">
                <a:latin typeface="Helvetica Neue"/>
                <a:cs typeface="Helvetica Neue"/>
              </a:rPr>
              <a:t>A complete person.”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5" name="Text Placeholder 2"/>
          <p:cNvSpPr txBox="1">
            <a:spLocks noGrp="1"/>
          </p:cNvSpPr>
          <p:nvPr>
            <p:ph type="body" idx="1"/>
          </p:nvPr>
        </p:nvSpPr>
        <p:spPr>
          <a:xfrm>
            <a:off x="202689" y="949059"/>
            <a:ext cx="8738621" cy="5423592"/>
          </a:xfrm>
          <a:prstGeom prst="rect">
            <a:avLst/>
          </a:prstGeom>
        </p:spPr>
        <p:txBody>
          <a:bodyPr/>
          <a:lstStyle/>
          <a:p>
            <a:pPr marL="0" indent="0" defTabSz="388620">
              <a:lnSpc>
                <a:spcPct val="90000"/>
              </a:lnSpc>
              <a:spcBef>
                <a:spcPts val="500"/>
              </a:spcBef>
              <a:buSzTx/>
              <a:buNone/>
              <a:defRPr sz="2400"/>
            </a:pPr>
            <a:endParaRPr dirty="0"/>
          </a:p>
          <a:p>
            <a:pPr marL="0" indent="0" algn="ctr" defTabSz="388620">
              <a:lnSpc>
                <a:spcPct val="90000"/>
              </a:lnSpc>
              <a:spcBef>
                <a:spcPts val="2600"/>
              </a:spcBef>
              <a:buSzTx/>
              <a:buNone/>
              <a:defRPr sz="2400"/>
            </a:pPr>
            <a:r>
              <a:rPr sz="2000" dirty="0">
                <a:latin typeface="Helvetica Neue"/>
                <a:cs typeface="Helvetica Neue"/>
              </a:rPr>
              <a:t>How do you define </a:t>
            </a:r>
            <a:r>
              <a:rPr sz="2000" b="1" dirty="0">
                <a:latin typeface="Helvetica Neue"/>
                <a:cs typeface="Helvetica Neue"/>
              </a:rPr>
              <a:t>Integrity?</a:t>
            </a:r>
            <a:r>
              <a:rPr sz="2000" dirty="0">
                <a:latin typeface="Helvetica Neue"/>
                <a:cs typeface="Helvetica Neue"/>
              </a:rPr>
              <a:t> </a:t>
            </a:r>
            <a:endParaRPr lang="en-US" sz="2000" dirty="0">
              <a:latin typeface="Helvetica Neue"/>
              <a:cs typeface="Helvetica Neue"/>
            </a:endParaRPr>
          </a:p>
          <a:p>
            <a:pPr marL="0" indent="0" algn="ctr" defTabSz="388620">
              <a:lnSpc>
                <a:spcPct val="90000"/>
              </a:lnSpc>
              <a:spcBef>
                <a:spcPts val="2600"/>
              </a:spcBef>
              <a:buSzTx/>
              <a:buNone/>
              <a:defRPr sz="2400"/>
            </a:pPr>
            <a:r>
              <a:rPr lang="en-US" sz="2000" i="1" dirty="0">
                <a:latin typeface="Helvetica Neue"/>
                <a:cs typeface="Helvetica Neue"/>
              </a:rPr>
              <a:t>Honesty, consistency. The same inside and outside. </a:t>
            </a:r>
          </a:p>
          <a:p>
            <a:pPr marL="0" indent="0" algn="ctr" defTabSz="388620">
              <a:lnSpc>
                <a:spcPct val="90000"/>
              </a:lnSpc>
              <a:spcBef>
                <a:spcPts val="2600"/>
              </a:spcBef>
              <a:buSzTx/>
              <a:buNone/>
              <a:defRPr sz="2400"/>
            </a:pPr>
            <a:r>
              <a:rPr lang="en-US" sz="2000" dirty="0">
                <a:latin typeface="Helvetica Neue"/>
                <a:cs typeface="Helvetica Neue"/>
              </a:rPr>
              <a:t>(It is t</a:t>
            </a:r>
            <a:r>
              <a:rPr sz="2000" dirty="0">
                <a:latin typeface="Helvetica Neue"/>
                <a:cs typeface="Helvetica Neue"/>
              </a:rPr>
              <a:t>he #1 trait people want in leaders</a:t>
            </a:r>
            <a:r>
              <a:rPr lang="en-US" sz="2000" dirty="0">
                <a:latin typeface="Helvetica Neue"/>
                <a:cs typeface="Helvetica Neue"/>
              </a:rPr>
              <a:t>)</a:t>
            </a:r>
          </a:p>
          <a:p>
            <a:pPr marL="0" indent="0" algn="ctr" defTabSz="388620">
              <a:lnSpc>
                <a:spcPct val="90000"/>
              </a:lnSpc>
              <a:spcBef>
                <a:spcPts val="2600"/>
              </a:spcBef>
              <a:buSzTx/>
              <a:buNone/>
              <a:defRPr sz="2400"/>
            </a:pPr>
            <a:r>
              <a:rPr sz="2000" b="1" dirty="0">
                <a:latin typeface="Helvetica Neue"/>
                <a:cs typeface="Helvetica Neue"/>
              </a:rPr>
              <a:t>From a biblical viewpoint….</a:t>
            </a:r>
            <a:endParaRPr lang="en-US" sz="2000" b="1" dirty="0">
              <a:latin typeface="Helvetica Neue"/>
              <a:cs typeface="Helvetica Neue"/>
            </a:endParaRPr>
          </a:p>
          <a:p>
            <a:pPr marL="0" indent="0" algn="ctr" defTabSz="388620">
              <a:lnSpc>
                <a:spcPct val="90000"/>
              </a:lnSpc>
              <a:spcBef>
                <a:spcPts val="2600"/>
              </a:spcBef>
              <a:buSzTx/>
              <a:buNone/>
              <a:defRPr sz="2400"/>
            </a:pPr>
            <a:r>
              <a:rPr lang="en-US" sz="2000" i="1" dirty="0">
                <a:latin typeface="Helvetica Neue"/>
                <a:cs typeface="Helvetica Neue"/>
              </a:rPr>
              <a:t>To live in light of what is important to God.</a:t>
            </a:r>
          </a:p>
          <a:p>
            <a:pPr marL="0" indent="0" algn="ctr" defTabSz="388620">
              <a:lnSpc>
                <a:spcPct val="90000"/>
              </a:lnSpc>
              <a:spcBef>
                <a:spcPts val="2600"/>
              </a:spcBef>
              <a:buSzTx/>
              <a:buNone/>
              <a:defRPr sz="2400"/>
            </a:pPr>
            <a:r>
              <a:rPr lang="en-US" sz="2000" i="1" dirty="0">
                <a:latin typeface="Helvetica Neue"/>
                <a:cs typeface="Helvetica Neue"/>
              </a:rPr>
              <a:t>We live our lives consistent with what we profess by faith. </a:t>
            </a:r>
            <a:endParaRPr sz="2000" i="1" dirty="0">
              <a:latin typeface="Helvetica Neue"/>
              <a:cs typeface="Helvetica Neue"/>
            </a:endParaRPr>
          </a:p>
        </p:txBody>
      </p:sp>
      <p:sp>
        <p:nvSpPr>
          <p:cNvPr id="136" name="Title 1"/>
          <p:cNvSpPr txBox="1">
            <a:spLocks noGrp="1"/>
          </p:cNvSpPr>
          <p:nvPr>
            <p:ph type="title"/>
          </p:nvPr>
        </p:nvSpPr>
        <p:spPr>
          <a:xfrm>
            <a:off x="202689" y="101434"/>
            <a:ext cx="8738622" cy="1325041"/>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3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3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dirty="0"/>
              <a:t>Focus on Integrity and Consistency.</a:t>
            </a:r>
          </a:p>
        </p:txBody>
      </p:sp>
      <p:sp>
        <p:nvSpPr>
          <p:cNvPr id="139" name="Text Placeholder 2"/>
          <p:cNvSpPr txBox="1">
            <a:spLocks noGrp="1"/>
          </p:cNvSpPr>
          <p:nvPr>
            <p:ph type="body" sz="half" idx="1"/>
          </p:nvPr>
        </p:nvSpPr>
        <p:spPr>
          <a:xfrm>
            <a:off x="0" y="446617"/>
            <a:ext cx="9144000" cy="5052344"/>
          </a:xfrm>
          <a:prstGeom prst="rect">
            <a:avLst/>
          </a:prstGeom>
        </p:spPr>
        <p:txBody>
          <a:bodyPr>
            <a:normAutofit fontScale="25000" lnSpcReduction="20000"/>
          </a:bodyPr>
          <a:lstStyle/>
          <a:p>
            <a:pPr marL="0" indent="0" algn="ctr">
              <a:buNone/>
            </a:pPr>
            <a:endParaRPr lang="en-US" sz="9600" i="1" dirty="0"/>
          </a:p>
          <a:p>
            <a:pPr marL="0" indent="0">
              <a:buNone/>
            </a:pPr>
            <a:r>
              <a:rPr lang="en-US" sz="9600" b="1" i="1" dirty="0"/>
              <a:t>     Five questions have helped me in my pursuit of Integrity</a:t>
            </a:r>
          </a:p>
          <a:p>
            <a:pPr marL="0" indent="0">
              <a:buNone/>
            </a:pPr>
            <a:endParaRPr lang="en-US" sz="2600" b="1" i="1" dirty="0"/>
          </a:p>
          <a:p>
            <a:pPr marL="0" indent="0">
              <a:buNone/>
            </a:pPr>
            <a:endParaRPr lang="en-US" sz="8000" b="1" dirty="0">
              <a:latin typeface="Helvetica Neue"/>
              <a:cs typeface="Helvetica Neue"/>
            </a:endParaRPr>
          </a:p>
          <a:p>
            <a:pPr marL="0" indent="0">
              <a:buNone/>
            </a:pPr>
            <a:r>
              <a:rPr lang="en-US" sz="8000" b="1" dirty="0">
                <a:latin typeface="Helvetica Neue"/>
                <a:cs typeface="Helvetica Neue"/>
              </a:rPr>
              <a:t>       Will this action I am considering strengthen me spiritually?</a:t>
            </a:r>
            <a:br>
              <a:rPr lang="en-US" sz="8000" b="1" dirty="0">
                <a:latin typeface="Helvetica Neue"/>
                <a:cs typeface="Helvetica Neue"/>
              </a:rPr>
            </a:br>
            <a:endParaRPr lang="en-US" sz="8000" b="1" dirty="0">
              <a:latin typeface="Helvetica Neue"/>
              <a:cs typeface="Helvetica Neue"/>
            </a:endParaRPr>
          </a:p>
          <a:p>
            <a:pPr marL="0" indent="0">
              <a:buNone/>
            </a:pPr>
            <a:r>
              <a:rPr lang="en-US" sz="8000" b="1" dirty="0">
                <a:latin typeface="Helvetica Neue"/>
                <a:cs typeface="Helvetica Neue"/>
              </a:rPr>
              <a:t>      Would I want my son, my wife, or my best friend to copy this action of</a:t>
            </a:r>
          </a:p>
          <a:p>
            <a:pPr marL="0" indent="0">
              <a:buNone/>
            </a:pPr>
            <a:r>
              <a:rPr lang="en-US" sz="8000" b="1" dirty="0">
                <a:latin typeface="Helvetica Neue"/>
                <a:cs typeface="Helvetica Neue"/>
              </a:rPr>
              <a:t>	    mine?</a:t>
            </a:r>
          </a:p>
          <a:p>
            <a:pPr marL="0" indent="0">
              <a:buNone/>
            </a:pPr>
            <a:endParaRPr lang="en-US" sz="8000" b="1" dirty="0">
              <a:latin typeface="Helvetica Neue"/>
              <a:cs typeface="Helvetica Neue"/>
            </a:endParaRPr>
          </a:p>
          <a:p>
            <a:pPr marL="0" indent="0">
              <a:buNone/>
            </a:pPr>
            <a:r>
              <a:rPr lang="en-US" sz="8000" b="1" dirty="0">
                <a:latin typeface="Helvetica Neue"/>
                <a:cs typeface="Helvetica Neue"/>
              </a:rPr>
              <a:t>       Does this action violate a biblical principle?</a:t>
            </a:r>
            <a:br>
              <a:rPr lang="en-US" sz="8000" b="1" dirty="0">
                <a:latin typeface="Helvetica Neue"/>
                <a:cs typeface="Helvetica Neue"/>
              </a:rPr>
            </a:br>
            <a:endParaRPr lang="en-US" sz="8000" b="1" dirty="0">
              <a:latin typeface="Helvetica Neue"/>
              <a:cs typeface="Helvetica Neue"/>
            </a:endParaRPr>
          </a:p>
          <a:p>
            <a:pPr marL="0" indent="0">
              <a:buNone/>
            </a:pPr>
            <a:r>
              <a:rPr lang="en-US" sz="8000" b="1" dirty="0">
                <a:latin typeface="Helvetica Neue"/>
                <a:cs typeface="Helvetica Neue"/>
              </a:rPr>
              <a:t>	Does this action strengthen the body of Christ?</a:t>
            </a:r>
          </a:p>
          <a:p>
            <a:pPr marL="0" indent="0">
              <a:buNone/>
            </a:pPr>
            <a:br>
              <a:rPr lang="en-US" sz="8000" b="1" dirty="0">
                <a:latin typeface="Helvetica Neue"/>
                <a:cs typeface="Helvetica Neue"/>
              </a:rPr>
            </a:br>
            <a:r>
              <a:rPr lang="en-US" sz="8000" b="1" dirty="0">
                <a:latin typeface="Helvetica Neue"/>
                <a:cs typeface="Helvetica Neue"/>
              </a:rPr>
              <a:t>	Would an unbelieving friend be attracted to Christ and the Christian</a:t>
            </a:r>
          </a:p>
          <a:p>
            <a:pPr marL="0" indent="0">
              <a:buNone/>
            </a:pPr>
            <a:r>
              <a:rPr lang="en-US" sz="8000" b="1" dirty="0">
                <a:latin typeface="Helvetica Neue"/>
                <a:cs typeface="Helvetica Neue"/>
              </a:rPr>
              <a:t>	 faith by my behavior?</a:t>
            </a:r>
          </a:p>
          <a:p>
            <a:pPr marL="0" indent="0" algn="ctr">
              <a:buNone/>
            </a:pPr>
            <a:endParaRPr lang="en-US" sz="2000" b="1" i="1" dirty="0"/>
          </a:p>
          <a:p>
            <a:pPr marL="0" indent="0" algn="ctr">
              <a:buNone/>
            </a:pPr>
            <a:r>
              <a:rPr lang="en-US" sz="6400" b="1" i="1" dirty="0"/>
              <a:t>Integrity Counts. Really counts!</a:t>
            </a:r>
            <a:r>
              <a:rPr lang="en-US" sz="6400" dirty="0"/>
              <a:t> </a:t>
            </a:r>
          </a:p>
          <a:p>
            <a:pPr marL="0" indent="0" algn="ctr" defTabSz="299237">
              <a:lnSpc>
                <a:spcPct val="81000"/>
              </a:lnSpc>
              <a:spcBef>
                <a:spcPts val="300"/>
              </a:spcBef>
              <a:buSzTx/>
              <a:buNone/>
              <a:defRPr sz="1154"/>
            </a:pPr>
            <a:r>
              <a:rPr lang="en-US" sz="1848" dirty="0"/>
              <a:t> </a:t>
            </a:r>
            <a:endParaRPr sz="1848" dirty="0"/>
          </a:p>
        </p:txBody>
      </p:sp>
      <p:sp>
        <p:nvSpPr>
          <p:cNvPr id="140" name="“In the future, only integrity matters. Without integrity, there is no future.”…"/>
          <p:cNvSpPr txBox="1"/>
          <p:nvPr/>
        </p:nvSpPr>
        <p:spPr>
          <a:xfrm>
            <a:off x="387684" y="3353834"/>
            <a:ext cx="8391649" cy="29956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endParaRPr sz="16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9">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3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39">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39">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39">
                                            <p:txEl>
                                              <p:pRg st="8" end="8"/>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39">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39">
                                            <p:txEl>
                                              <p:pRg st="10" end="1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39">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39">
                                            <p:txEl>
                                              <p:pRg st="13" end="13"/>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139">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40">
                                            <p:bg/>
                                          </p:spTgt>
                                        </p:tgtEl>
                                        <p:attrNameLst>
                                          <p:attrName>style.visibility</p:attrName>
                                        </p:attrNameLst>
                                      </p:cBhvr>
                                      <p:to>
                                        <p:strVal val="visible"/>
                                      </p:to>
                                    </p:set>
                                  </p:childTnLst>
                                </p:cTn>
                              </p:par>
                              <p:par>
                                <p:cTn id="41" presetID="1" presetClass="entr" presetSubtype="0" fill="hold" grpId="2" nodeType="withEffect" nodePh="1">
                                  <p:stCondLst>
                                    <p:cond delay="0"/>
                                  </p:stCondLst>
                                  <p:endCondLst>
                                    <p:cond evt="begin" delay="0">
                                      <p:tn val="41"/>
                                    </p:cond>
                                  </p:endCondLst>
                                  <p:iterate>
                                    <p:tmAbs val="0"/>
                                  </p:iterate>
                                  <p:childTnLst>
                                    <p:set>
                                      <p:cBhvr>
                                        <p:cTn id="42" fill="hold"/>
                                        <p:tgtEl>
                                          <p:spTgt spid="1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P spid="140" grpId="2" build="p" bldLvl="5"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6754</TotalTime>
  <Words>6043</Words>
  <Application>Microsoft Office PowerPoint</Application>
  <PresentationFormat>On-screen Show (4:3)</PresentationFormat>
  <Paragraphs>606</Paragraphs>
  <Slides>40</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Helvetica</vt:lpstr>
      <vt:lpstr>Helvetica Neue</vt:lpstr>
      <vt:lpstr>Raleway-Bold</vt:lpstr>
      <vt:lpstr>Times</vt:lpstr>
      <vt:lpstr>Times New Roman</vt:lpstr>
      <vt:lpstr>Trajan Pro</vt:lpstr>
      <vt:lpstr>Tw Cen MT</vt:lpstr>
      <vt:lpstr>Wingdings</vt:lpstr>
      <vt:lpstr>Office Theme</vt:lpstr>
      <vt:lpstr>LEADING FOR TRANSFORMATION …  NURTURING THE TRUST  OF THOSE WE LEAD     Dr. E. LeBron Fairbanks, Presenter  metro Manila District Pastors’ Day  rev. Ryan Cardinal, Superintendent   Metro Manila, PHILIPPINES  MAY 2023  </vt:lpstr>
      <vt:lpstr>“As Christian leaders,   we can serve as decisive and faithful leaders   with integrity and grace   as our testimony of faith   and growth in grace  continually transform the way   we live in and lead our faith communities.”                                 </vt:lpstr>
      <vt:lpstr>The way we preach on Sunday,   live in the home, work in the community,   and lead a board meeting on Tuesday evening   should give evidence to an increasing   “conformity to the mind of Christ” (2 Corinthians 3:18),   and a nurturing of trust in those we lead.</vt:lpstr>
      <vt:lpstr>PowerPoint Presentation</vt:lpstr>
      <vt:lpstr>PowerPoint Presentation</vt:lpstr>
      <vt:lpstr> The Qualities of Integrity and Consistency. 2. The Qualities of Communication and Transparency. 3. The Qualities of Confidentiality and Courageous Conversations. 4. The Qualities of Credibility and Humility. 5. The Qualities of Presence and Caring Relationships.</vt:lpstr>
      <vt:lpstr>Nurturing  the trust of those we lead</vt:lpstr>
      <vt:lpstr>Focus on Integrity and Consistency.</vt:lpstr>
      <vt:lpstr>Focus on Integrity and Consistency.</vt:lpstr>
      <vt:lpstr>Focus on Integrity and Consistency.</vt:lpstr>
      <vt:lpstr>PowerPoint Presentation</vt:lpstr>
      <vt:lpstr>nurturing  the trust of those we lead</vt:lpstr>
      <vt:lpstr>PowerPoint Presentation</vt:lpstr>
      <vt:lpstr>Focus on Communication and Transparency</vt:lpstr>
      <vt:lpstr>Focus on Communication and Transparency</vt:lpstr>
      <vt:lpstr>Nurturing the trust of those we lead</vt:lpstr>
      <vt:lpstr>Focus on Confidentiality and Courageous Conversations </vt:lpstr>
      <vt:lpstr>Focus on Confidentiality and Courageous Conversations </vt:lpstr>
      <vt:lpstr>Focus on Confidentiality and Courageous Conversations </vt:lpstr>
      <vt:lpstr>Focus on Confidentiality and Courageous Conversations </vt:lpstr>
      <vt:lpstr>Nurturing the trust of those we lead</vt:lpstr>
      <vt:lpstr>Focus on Credibility and Humility</vt:lpstr>
      <vt:lpstr>Focus on Credibility and Humility</vt:lpstr>
      <vt:lpstr>Focus on Credibility and Humility</vt:lpstr>
      <vt:lpstr>Focus on Credibility and Humility</vt:lpstr>
      <vt:lpstr>Focus on Credibility and Humility</vt:lpstr>
      <vt:lpstr>PowerPoint Presentation</vt:lpstr>
      <vt:lpstr>Focus on Presence and Caring Relationships</vt:lpstr>
      <vt:lpstr>Focus on Presence and Caring Relationships</vt:lpstr>
      <vt:lpstr>Focus on Presence and Caring Relationships</vt:lpstr>
      <vt:lpstr>Focus on Presence and Caring Relationships</vt:lpstr>
      <vt:lpstr>Focus on Presence and Caring Relationships</vt:lpstr>
      <vt:lpstr>Let’s Review</vt:lpstr>
      <vt:lpstr>transformative Leadership Qualities:  NURTURING THE TRUST OF THOSE WE LEAD</vt:lpstr>
      <vt:lpstr>PowerPoint Presentation</vt:lpstr>
      <vt:lpstr>Trust Building Qualities and Christian Leadership</vt:lpstr>
      <vt:lpstr>PowerPoint Presentation</vt:lpstr>
      <vt:lpstr>PowerPoint Presentation</vt:lpstr>
      <vt:lpstr>Closing prayer in groups</vt:lpstr>
      <vt:lpstr>Dr. Edward LeBron Fairbanks www.BoardServe.org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Leadership qualities:   NURTURING THE TRUST  OF THOSE WE LEAD   E. LeBron Fairbanks, presenter  September 2019</dc:title>
  <dc:creator>Counter2</dc:creator>
  <cp:lastModifiedBy>Ruth Salangsang-Almario</cp:lastModifiedBy>
  <cp:revision>294</cp:revision>
  <dcterms:modified xsi:type="dcterms:W3CDTF">2023-05-04T03:51:33Z</dcterms:modified>
</cp:coreProperties>
</file>